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ld Standard TT" panose="020B0604020202020204" charset="0"/>
      <p:regular r:id="rId25"/>
      <p:bold r:id="rId26"/>
      <p: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LGBNTHURte+1njDfok9hrKKvY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5" y="6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bd15f63f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bd15f63f1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7bd15f63f1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7a6d2801a_0_1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7a6d2801a_0_1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47a6d2801a_0_1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7a6d2801a_0_1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7a6d2801a_0_1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47a6d2801a_0_11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7a6d2801a_0_1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7a6d2801a_0_1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47a6d2801a_0_1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7a6d2801a_0_1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7a6d2801a_0_1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47a6d2801a_0_1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7a6d2801a_0_1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7a6d2801a_0_11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47a6d2801a_0_11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7a6d2801a_0_1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7a6d2801a_0_11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47a6d2801a_0_11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7a6d280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7a6d2801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g47a6d2801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bd15f63f1_0_8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bd15f63f1_0_8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7bd15f63f1_0_8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7a6d2801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7a6d2801a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47a6d2801a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7a6d2801a_0_1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7a6d2801a_0_1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47a6d2801a_0_1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7a6d2801a_0_1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7a6d2801a_0_11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47a6d2801a_0_11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a6d2801a_0_1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a6d2801a_0_1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47a6d2801a_0_11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g47a6d2801a_0_1076"/>
          <p:cNvSpPr/>
          <p:nvPr/>
        </p:nvSpPr>
        <p:spPr>
          <a:xfrm>
            <a:off x="0" y="133"/>
            <a:ext cx="12192000" cy="2282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5" name="Google Shape;15;g47a6d2801a_0_1076"/>
          <p:cNvCxnSpPr/>
          <p:nvPr/>
        </p:nvCxnSpPr>
        <p:spPr>
          <a:xfrm>
            <a:off x="855912" y="4796667"/>
            <a:ext cx="520500" cy="0"/>
          </a:xfrm>
          <a:prstGeom prst="straightConnector1">
            <a:avLst/>
          </a:prstGeom>
          <a:noFill/>
          <a:ln w="28575" cap="flat" cmpd="sng">
            <a:solidFill>
              <a:schemeClr val="accent1"/>
            </a:solidFill>
            <a:prstDash val="solid"/>
            <a:round/>
            <a:headEnd type="none" w="sm" len="sm"/>
            <a:tailEnd type="none" w="sm" len="sm"/>
          </a:ln>
        </p:spPr>
      </p:cxnSp>
      <p:sp>
        <p:nvSpPr>
          <p:cNvPr id="16" name="Google Shape;16;g47a6d2801a_0_1076"/>
          <p:cNvSpPr txBox="1">
            <a:spLocks noGrp="1"/>
          </p:cNvSpPr>
          <p:nvPr>
            <p:ph type="ctrTitle"/>
          </p:nvPr>
        </p:nvSpPr>
        <p:spPr>
          <a:xfrm>
            <a:off x="683600" y="2524400"/>
            <a:ext cx="10824900" cy="2030400"/>
          </a:xfrm>
          <a:prstGeom prst="rect">
            <a:avLst/>
          </a:prstGeom>
        </p:spPr>
        <p:txBody>
          <a:bodyPr spcFirstLastPara="1" wrap="square" lIns="121900" tIns="121900" rIns="121900" bIns="121900" anchor="b" anchorCtr="0">
            <a:noAutofit/>
          </a:bodyPr>
          <a:lstStyle>
            <a:lvl1pPr lvl="0">
              <a:spcBef>
                <a:spcPts val="0"/>
              </a:spcBef>
              <a:spcAft>
                <a:spcPts val="0"/>
              </a:spcAft>
              <a:buClr>
                <a:schemeClr val="accent1"/>
              </a:buClr>
              <a:buSzPts val="5600"/>
              <a:buNone/>
              <a:defRPr sz="5600">
                <a:solidFill>
                  <a:schemeClr val="accent1"/>
                </a:solidFill>
              </a:defRPr>
            </a:lvl1pPr>
            <a:lvl2pPr lvl="1">
              <a:spcBef>
                <a:spcPts val="0"/>
              </a:spcBef>
              <a:spcAft>
                <a:spcPts val="0"/>
              </a:spcAft>
              <a:buClr>
                <a:schemeClr val="accent1"/>
              </a:buClr>
              <a:buSzPts val="5600"/>
              <a:buNone/>
              <a:defRPr sz="5600">
                <a:solidFill>
                  <a:schemeClr val="accent1"/>
                </a:solidFill>
              </a:defRPr>
            </a:lvl2pPr>
            <a:lvl3pPr lvl="2">
              <a:spcBef>
                <a:spcPts val="0"/>
              </a:spcBef>
              <a:spcAft>
                <a:spcPts val="0"/>
              </a:spcAft>
              <a:buClr>
                <a:schemeClr val="accent1"/>
              </a:buClr>
              <a:buSzPts val="5600"/>
              <a:buNone/>
              <a:defRPr sz="5600">
                <a:solidFill>
                  <a:schemeClr val="accent1"/>
                </a:solidFill>
              </a:defRPr>
            </a:lvl3pPr>
            <a:lvl4pPr lvl="3">
              <a:spcBef>
                <a:spcPts val="0"/>
              </a:spcBef>
              <a:spcAft>
                <a:spcPts val="0"/>
              </a:spcAft>
              <a:buClr>
                <a:schemeClr val="accent1"/>
              </a:buClr>
              <a:buSzPts val="5600"/>
              <a:buNone/>
              <a:defRPr sz="5600">
                <a:solidFill>
                  <a:schemeClr val="accent1"/>
                </a:solidFill>
              </a:defRPr>
            </a:lvl4pPr>
            <a:lvl5pPr lvl="4">
              <a:spcBef>
                <a:spcPts val="0"/>
              </a:spcBef>
              <a:spcAft>
                <a:spcPts val="0"/>
              </a:spcAft>
              <a:buClr>
                <a:schemeClr val="accent1"/>
              </a:buClr>
              <a:buSzPts val="5600"/>
              <a:buNone/>
              <a:defRPr sz="5600">
                <a:solidFill>
                  <a:schemeClr val="accent1"/>
                </a:solidFill>
              </a:defRPr>
            </a:lvl5pPr>
            <a:lvl6pPr lvl="5">
              <a:spcBef>
                <a:spcPts val="0"/>
              </a:spcBef>
              <a:spcAft>
                <a:spcPts val="0"/>
              </a:spcAft>
              <a:buClr>
                <a:schemeClr val="accent1"/>
              </a:buClr>
              <a:buSzPts val="5600"/>
              <a:buNone/>
              <a:defRPr sz="5600">
                <a:solidFill>
                  <a:schemeClr val="accent1"/>
                </a:solidFill>
              </a:defRPr>
            </a:lvl6pPr>
            <a:lvl7pPr lvl="6">
              <a:spcBef>
                <a:spcPts val="0"/>
              </a:spcBef>
              <a:spcAft>
                <a:spcPts val="0"/>
              </a:spcAft>
              <a:buClr>
                <a:schemeClr val="accent1"/>
              </a:buClr>
              <a:buSzPts val="5600"/>
              <a:buNone/>
              <a:defRPr sz="5600">
                <a:solidFill>
                  <a:schemeClr val="accent1"/>
                </a:solidFill>
              </a:defRPr>
            </a:lvl7pPr>
            <a:lvl8pPr lvl="7">
              <a:spcBef>
                <a:spcPts val="0"/>
              </a:spcBef>
              <a:spcAft>
                <a:spcPts val="0"/>
              </a:spcAft>
              <a:buClr>
                <a:schemeClr val="accent1"/>
              </a:buClr>
              <a:buSzPts val="5600"/>
              <a:buNone/>
              <a:defRPr sz="5600">
                <a:solidFill>
                  <a:schemeClr val="accent1"/>
                </a:solidFill>
              </a:defRPr>
            </a:lvl8pPr>
            <a:lvl9pPr lvl="8">
              <a:spcBef>
                <a:spcPts val="0"/>
              </a:spcBef>
              <a:spcAft>
                <a:spcPts val="0"/>
              </a:spcAft>
              <a:buClr>
                <a:schemeClr val="accent1"/>
              </a:buClr>
              <a:buSzPts val="5600"/>
              <a:buNone/>
              <a:defRPr sz="5600">
                <a:solidFill>
                  <a:schemeClr val="accent1"/>
                </a:solidFill>
              </a:defRPr>
            </a:lvl9pPr>
          </a:lstStyle>
          <a:p>
            <a:endParaRPr/>
          </a:p>
        </p:txBody>
      </p:sp>
      <p:sp>
        <p:nvSpPr>
          <p:cNvPr id="17" name="Google Shape;17;g47a6d2801a_0_1076"/>
          <p:cNvSpPr txBox="1">
            <a:spLocks noGrp="1"/>
          </p:cNvSpPr>
          <p:nvPr>
            <p:ph type="subTitle" idx="1"/>
          </p:nvPr>
        </p:nvSpPr>
        <p:spPr>
          <a:xfrm>
            <a:off x="683600" y="5120852"/>
            <a:ext cx="10824900" cy="10500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Clr>
                <a:schemeClr val="accent2"/>
              </a:buClr>
              <a:buSzPts val="3200"/>
              <a:buNone/>
              <a:defRPr sz="3200">
                <a:solidFill>
                  <a:schemeClr val="accent2"/>
                </a:solidFill>
              </a:defRPr>
            </a:lvl1pPr>
            <a:lvl2pPr lvl="1">
              <a:lnSpc>
                <a:spcPct val="100000"/>
              </a:lnSpc>
              <a:spcBef>
                <a:spcPts val="0"/>
              </a:spcBef>
              <a:spcAft>
                <a:spcPts val="0"/>
              </a:spcAft>
              <a:buClr>
                <a:schemeClr val="accent2"/>
              </a:buClr>
              <a:buSzPts val="3200"/>
              <a:buNone/>
              <a:defRPr sz="3200">
                <a:solidFill>
                  <a:schemeClr val="accent2"/>
                </a:solidFill>
              </a:defRPr>
            </a:lvl2pPr>
            <a:lvl3pPr lvl="2">
              <a:lnSpc>
                <a:spcPct val="100000"/>
              </a:lnSpc>
              <a:spcBef>
                <a:spcPts val="0"/>
              </a:spcBef>
              <a:spcAft>
                <a:spcPts val="0"/>
              </a:spcAft>
              <a:buClr>
                <a:schemeClr val="accent2"/>
              </a:buClr>
              <a:buSzPts val="3200"/>
              <a:buNone/>
              <a:defRPr sz="3200">
                <a:solidFill>
                  <a:schemeClr val="accent2"/>
                </a:solidFill>
              </a:defRPr>
            </a:lvl3pPr>
            <a:lvl4pPr lvl="3">
              <a:lnSpc>
                <a:spcPct val="100000"/>
              </a:lnSpc>
              <a:spcBef>
                <a:spcPts val="0"/>
              </a:spcBef>
              <a:spcAft>
                <a:spcPts val="0"/>
              </a:spcAft>
              <a:buClr>
                <a:schemeClr val="accent2"/>
              </a:buClr>
              <a:buSzPts val="3200"/>
              <a:buNone/>
              <a:defRPr sz="3200">
                <a:solidFill>
                  <a:schemeClr val="accent2"/>
                </a:solidFill>
              </a:defRPr>
            </a:lvl4pPr>
            <a:lvl5pPr lvl="4">
              <a:lnSpc>
                <a:spcPct val="100000"/>
              </a:lnSpc>
              <a:spcBef>
                <a:spcPts val="0"/>
              </a:spcBef>
              <a:spcAft>
                <a:spcPts val="0"/>
              </a:spcAft>
              <a:buClr>
                <a:schemeClr val="accent2"/>
              </a:buClr>
              <a:buSzPts val="3200"/>
              <a:buNone/>
              <a:defRPr sz="3200">
                <a:solidFill>
                  <a:schemeClr val="accent2"/>
                </a:solidFill>
              </a:defRPr>
            </a:lvl5pPr>
            <a:lvl6pPr lvl="5">
              <a:lnSpc>
                <a:spcPct val="100000"/>
              </a:lnSpc>
              <a:spcBef>
                <a:spcPts val="0"/>
              </a:spcBef>
              <a:spcAft>
                <a:spcPts val="0"/>
              </a:spcAft>
              <a:buClr>
                <a:schemeClr val="accent2"/>
              </a:buClr>
              <a:buSzPts val="3200"/>
              <a:buNone/>
              <a:defRPr sz="3200">
                <a:solidFill>
                  <a:schemeClr val="accent2"/>
                </a:solidFill>
              </a:defRPr>
            </a:lvl6pPr>
            <a:lvl7pPr lvl="6">
              <a:lnSpc>
                <a:spcPct val="100000"/>
              </a:lnSpc>
              <a:spcBef>
                <a:spcPts val="0"/>
              </a:spcBef>
              <a:spcAft>
                <a:spcPts val="0"/>
              </a:spcAft>
              <a:buClr>
                <a:schemeClr val="accent2"/>
              </a:buClr>
              <a:buSzPts val="3200"/>
              <a:buNone/>
              <a:defRPr sz="3200">
                <a:solidFill>
                  <a:schemeClr val="accent2"/>
                </a:solidFill>
              </a:defRPr>
            </a:lvl7pPr>
            <a:lvl8pPr lvl="7">
              <a:lnSpc>
                <a:spcPct val="100000"/>
              </a:lnSpc>
              <a:spcBef>
                <a:spcPts val="0"/>
              </a:spcBef>
              <a:spcAft>
                <a:spcPts val="0"/>
              </a:spcAft>
              <a:buClr>
                <a:schemeClr val="accent2"/>
              </a:buClr>
              <a:buSzPts val="3200"/>
              <a:buNone/>
              <a:defRPr sz="3200">
                <a:solidFill>
                  <a:schemeClr val="accent2"/>
                </a:solidFill>
              </a:defRPr>
            </a:lvl8pPr>
            <a:lvl9pPr lvl="8">
              <a:lnSpc>
                <a:spcPct val="100000"/>
              </a:lnSpc>
              <a:spcBef>
                <a:spcPts val="0"/>
              </a:spcBef>
              <a:spcAft>
                <a:spcPts val="0"/>
              </a:spcAft>
              <a:buClr>
                <a:schemeClr val="accent2"/>
              </a:buClr>
              <a:buSzPts val="3200"/>
              <a:buNone/>
              <a:defRPr sz="3200">
                <a:solidFill>
                  <a:schemeClr val="accent2"/>
                </a:solidFill>
              </a:defRPr>
            </a:lvl9pPr>
          </a:lstStyle>
          <a:p>
            <a:endParaRPr/>
          </a:p>
        </p:txBody>
      </p:sp>
      <p:sp>
        <p:nvSpPr>
          <p:cNvPr id="18" name="Google Shape;18;g47a6d2801a_0_10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g47a6d2801a_0_1116"/>
          <p:cNvSpPr txBox="1">
            <a:spLocks noGrp="1"/>
          </p:cNvSpPr>
          <p:nvPr>
            <p:ph type="title" hasCustomPrompt="1"/>
          </p:nvPr>
        </p:nvSpPr>
        <p:spPr>
          <a:xfrm>
            <a:off x="415600" y="1386200"/>
            <a:ext cx="11360700" cy="28083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8700"/>
              <a:buNone/>
              <a:defRPr sz="18700" b="1"/>
            </a:lvl1pPr>
            <a:lvl2pPr lvl="1" algn="ctr">
              <a:spcBef>
                <a:spcPts val="0"/>
              </a:spcBef>
              <a:spcAft>
                <a:spcPts val="0"/>
              </a:spcAft>
              <a:buSzPts val="18700"/>
              <a:buNone/>
              <a:defRPr sz="18700" b="1"/>
            </a:lvl2pPr>
            <a:lvl3pPr lvl="2" algn="ctr">
              <a:spcBef>
                <a:spcPts val="0"/>
              </a:spcBef>
              <a:spcAft>
                <a:spcPts val="0"/>
              </a:spcAft>
              <a:buSzPts val="18700"/>
              <a:buNone/>
              <a:defRPr sz="18700" b="1"/>
            </a:lvl3pPr>
            <a:lvl4pPr lvl="3" algn="ctr">
              <a:spcBef>
                <a:spcPts val="0"/>
              </a:spcBef>
              <a:spcAft>
                <a:spcPts val="0"/>
              </a:spcAft>
              <a:buSzPts val="18700"/>
              <a:buNone/>
              <a:defRPr sz="18700" b="1"/>
            </a:lvl4pPr>
            <a:lvl5pPr lvl="4" algn="ctr">
              <a:spcBef>
                <a:spcPts val="0"/>
              </a:spcBef>
              <a:spcAft>
                <a:spcPts val="0"/>
              </a:spcAft>
              <a:buSzPts val="18700"/>
              <a:buNone/>
              <a:defRPr sz="18700" b="1"/>
            </a:lvl5pPr>
            <a:lvl6pPr lvl="5" algn="ctr">
              <a:spcBef>
                <a:spcPts val="0"/>
              </a:spcBef>
              <a:spcAft>
                <a:spcPts val="0"/>
              </a:spcAft>
              <a:buSzPts val="18700"/>
              <a:buNone/>
              <a:defRPr sz="18700" b="1"/>
            </a:lvl6pPr>
            <a:lvl7pPr lvl="6" algn="ctr">
              <a:spcBef>
                <a:spcPts val="0"/>
              </a:spcBef>
              <a:spcAft>
                <a:spcPts val="0"/>
              </a:spcAft>
              <a:buSzPts val="18700"/>
              <a:buNone/>
              <a:defRPr sz="18700" b="1"/>
            </a:lvl7pPr>
            <a:lvl8pPr lvl="7" algn="ctr">
              <a:spcBef>
                <a:spcPts val="0"/>
              </a:spcBef>
              <a:spcAft>
                <a:spcPts val="0"/>
              </a:spcAft>
              <a:buSzPts val="18700"/>
              <a:buNone/>
              <a:defRPr sz="18700" b="1"/>
            </a:lvl8pPr>
            <a:lvl9pPr lvl="8" algn="ctr">
              <a:spcBef>
                <a:spcPts val="0"/>
              </a:spcBef>
              <a:spcAft>
                <a:spcPts val="0"/>
              </a:spcAft>
              <a:buSzPts val="18700"/>
              <a:buNone/>
              <a:defRPr sz="18700" b="1"/>
            </a:lvl9pPr>
          </a:lstStyle>
          <a:p>
            <a:r>
              <a:t>xx%</a:t>
            </a:r>
          </a:p>
        </p:txBody>
      </p:sp>
      <p:sp>
        <p:nvSpPr>
          <p:cNvPr id="55" name="Google Shape;55;g47a6d2801a_0_1116"/>
          <p:cNvSpPr txBox="1">
            <a:spLocks noGrp="1"/>
          </p:cNvSpPr>
          <p:nvPr>
            <p:ph type="body" idx="1"/>
          </p:nvPr>
        </p:nvSpPr>
        <p:spPr>
          <a:xfrm>
            <a:off x="415600" y="43045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6" name="Google Shape;56;g47a6d2801a_0_11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g47a6d2801a_0_11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g47a6d2801a_0_11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1" name="Google Shape;61;g47a6d2801a_0_11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62" name="Google Shape;62;g47a6d2801a_0_11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g47a6d2801a_0_11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g47a6d2801a_0_11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cxnSp>
        <p:nvCxnSpPr>
          <p:cNvPr id="20" name="Google Shape;20;g47a6d2801a_0_1082"/>
          <p:cNvCxnSpPr/>
          <p:nvPr/>
        </p:nvCxnSpPr>
        <p:spPr>
          <a:xfrm>
            <a:off x="855912" y="4796667"/>
            <a:ext cx="520500" cy="0"/>
          </a:xfrm>
          <a:prstGeom prst="straightConnector1">
            <a:avLst/>
          </a:prstGeom>
          <a:noFill/>
          <a:ln w="28575" cap="flat" cmpd="sng">
            <a:solidFill>
              <a:schemeClr val="lt2"/>
            </a:solidFill>
            <a:prstDash val="solid"/>
            <a:round/>
            <a:headEnd type="none" w="sm" len="sm"/>
            <a:tailEnd type="none" w="sm" len="sm"/>
          </a:ln>
        </p:spPr>
      </p:cxnSp>
      <p:sp>
        <p:nvSpPr>
          <p:cNvPr id="21" name="Google Shape;21;g47a6d2801a_0_1082"/>
          <p:cNvSpPr txBox="1">
            <a:spLocks noGrp="1"/>
          </p:cNvSpPr>
          <p:nvPr>
            <p:ph type="title"/>
          </p:nvPr>
        </p:nvSpPr>
        <p:spPr>
          <a:xfrm>
            <a:off x="683600" y="2524400"/>
            <a:ext cx="10824900" cy="2030400"/>
          </a:xfrm>
          <a:prstGeom prst="rect">
            <a:avLst/>
          </a:prstGeom>
        </p:spPr>
        <p:txBody>
          <a:bodyPr spcFirstLastPara="1" wrap="square" lIns="121900" tIns="121900" rIns="121900" bIns="121900" anchor="b" anchorCtr="0">
            <a:noAutofit/>
          </a:bodyPr>
          <a:lstStyle>
            <a:lvl1pPr lvl="0">
              <a:spcBef>
                <a:spcPts val="0"/>
              </a:spcBef>
              <a:spcAft>
                <a:spcPts val="0"/>
              </a:spcAft>
              <a:buClr>
                <a:schemeClr val="accent1"/>
              </a:buClr>
              <a:buSzPts val="8000"/>
              <a:buNone/>
              <a:defRPr sz="8000">
                <a:solidFill>
                  <a:schemeClr val="accent1"/>
                </a:solidFill>
              </a:defRPr>
            </a:lvl1pPr>
            <a:lvl2pPr lvl="1">
              <a:spcBef>
                <a:spcPts val="0"/>
              </a:spcBef>
              <a:spcAft>
                <a:spcPts val="0"/>
              </a:spcAft>
              <a:buClr>
                <a:schemeClr val="accent1"/>
              </a:buClr>
              <a:buSzPts val="8000"/>
              <a:buNone/>
              <a:defRPr sz="8000">
                <a:solidFill>
                  <a:schemeClr val="accent1"/>
                </a:solidFill>
              </a:defRPr>
            </a:lvl2pPr>
            <a:lvl3pPr lvl="2">
              <a:spcBef>
                <a:spcPts val="0"/>
              </a:spcBef>
              <a:spcAft>
                <a:spcPts val="0"/>
              </a:spcAft>
              <a:buClr>
                <a:schemeClr val="accent1"/>
              </a:buClr>
              <a:buSzPts val="8000"/>
              <a:buNone/>
              <a:defRPr sz="8000">
                <a:solidFill>
                  <a:schemeClr val="accent1"/>
                </a:solidFill>
              </a:defRPr>
            </a:lvl3pPr>
            <a:lvl4pPr lvl="3">
              <a:spcBef>
                <a:spcPts val="0"/>
              </a:spcBef>
              <a:spcAft>
                <a:spcPts val="0"/>
              </a:spcAft>
              <a:buClr>
                <a:schemeClr val="accent1"/>
              </a:buClr>
              <a:buSzPts val="8000"/>
              <a:buNone/>
              <a:defRPr sz="8000">
                <a:solidFill>
                  <a:schemeClr val="accent1"/>
                </a:solidFill>
              </a:defRPr>
            </a:lvl4pPr>
            <a:lvl5pPr lvl="4">
              <a:spcBef>
                <a:spcPts val="0"/>
              </a:spcBef>
              <a:spcAft>
                <a:spcPts val="0"/>
              </a:spcAft>
              <a:buClr>
                <a:schemeClr val="accent1"/>
              </a:buClr>
              <a:buSzPts val="8000"/>
              <a:buNone/>
              <a:defRPr sz="8000">
                <a:solidFill>
                  <a:schemeClr val="accent1"/>
                </a:solidFill>
              </a:defRPr>
            </a:lvl5pPr>
            <a:lvl6pPr lvl="5">
              <a:spcBef>
                <a:spcPts val="0"/>
              </a:spcBef>
              <a:spcAft>
                <a:spcPts val="0"/>
              </a:spcAft>
              <a:buClr>
                <a:schemeClr val="accent1"/>
              </a:buClr>
              <a:buSzPts val="8000"/>
              <a:buNone/>
              <a:defRPr sz="8000">
                <a:solidFill>
                  <a:schemeClr val="accent1"/>
                </a:solidFill>
              </a:defRPr>
            </a:lvl6pPr>
            <a:lvl7pPr lvl="6">
              <a:spcBef>
                <a:spcPts val="0"/>
              </a:spcBef>
              <a:spcAft>
                <a:spcPts val="0"/>
              </a:spcAft>
              <a:buClr>
                <a:schemeClr val="accent1"/>
              </a:buClr>
              <a:buSzPts val="8000"/>
              <a:buNone/>
              <a:defRPr sz="8000">
                <a:solidFill>
                  <a:schemeClr val="accent1"/>
                </a:solidFill>
              </a:defRPr>
            </a:lvl7pPr>
            <a:lvl8pPr lvl="7">
              <a:spcBef>
                <a:spcPts val="0"/>
              </a:spcBef>
              <a:spcAft>
                <a:spcPts val="0"/>
              </a:spcAft>
              <a:buClr>
                <a:schemeClr val="accent1"/>
              </a:buClr>
              <a:buSzPts val="8000"/>
              <a:buNone/>
              <a:defRPr sz="8000">
                <a:solidFill>
                  <a:schemeClr val="accent1"/>
                </a:solidFill>
              </a:defRPr>
            </a:lvl8pPr>
            <a:lvl9pPr lvl="8">
              <a:spcBef>
                <a:spcPts val="0"/>
              </a:spcBef>
              <a:spcAft>
                <a:spcPts val="0"/>
              </a:spcAft>
              <a:buClr>
                <a:schemeClr val="accent1"/>
              </a:buClr>
              <a:buSzPts val="8000"/>
              <a:buNone/>
              <a:defRPr sz="8000">
                <a:solidFill>
                  <a:schemeClr val="accent1"/>
                </a:solidFill>
              </a:defRPr>
            </a:lvl9pPr>
          </a:lstStyle>
          <a:p>
            <a:endParaRPr/>
          </a:p>
        </p:txBody>
      </p:sp>
      <p:sp>
        <p:nvSpPr>
          <p:cNvPr id="22" name="Google Shape;22;g47a6d2801a_0_108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47a6d2801a_0_1086"/>
          <p:cNvSpPr/>
          <p:nvPr/>
        </p:nvSpPr>
        <p:spPr>
          <a:xfrm>
            <a:off x="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g47a6d2801a_0_1086"/>
          <p:cNvSpPr txBox="1">
            <a:spLocks noGrp="1"/>
          </p:cNvSpPr>
          <p:nvPr>
            <p:ph type="title"/>
          </p:nvPr>
        </p:nvSpPr>
        <p:spPr>
          <a:xfrm>
            <a:off x="415600" y="593367"/>
            <a:ext cx="11360700" cy="817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6" name="Google Shape;26;g47a6d2801a_0_1086"/>
          <p:cNvSpPr txBox="1">
            <a:spLocks noGrp="1"/>
          </p:cNvSpPr>
          <p:nvPr>
            <p:ph type="body" idx="1"/>
          </p:nvPr>
        </p:nvSpPr>
        <p:spPr>
          <a:xfrm>
            <a:off x="415600" y="1562133"/>
            <a:ext cx="11360700" cy="45297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7" name="Google Shape;27;g47a6d2801a_0_10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g47a6d2801a_0_1091"/>
          <p:cNvSpPr txBox="1">
            <a:spLocks noGrp="1"/>
          </p:cNvSpPr>
          <p:nvPr>
            <p:ph type="title"/>
          </p:nvPr>
        </p:nvSpPr>
        <p:spPr>
          <a:xfrm>
            <a:off x="415600" y="593367"/>
            <a:ext cx="11360700" cy="817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0" name="Google Shape;30;g47a6d2801a_0_1091"/>
          <p:cNvSpPr txBox="1">
            <a:spLocks noGrp="1"/>
          </p:cNvSpPr>
          <p:nvPr>
            <p:ph type="body" idx="1"/>
          </p:nvPr>
        </p:nvSpPr>
        <p:spPr>
          <a:xfrm>
            <a:off x="415600" y="1562233"/>
            <a:ext cx="5333100" cy="45297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g47a6d2801a_0_1091"/>
          <p:cNvSpPr txBox="1">
            <a:spLocks noGrp="1"/>
          </p:cNvSpPr>
          <p:nvPr>
            <p:ph type="body" idx="2"/>
          </p:nvPr>
        </p:nvSpPr>
        <p:spPr>
          <a:xfrm>
            <a:off x="6443200" y="1562233"/>
            <a:ext cx="5333100" cy="45297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2" name="Google Shape;32;g47a6d2801a_0_10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g47a6d2801a_0_1096"/>
          <p:cNvSpPr txBox="1">
            <a:spLocks noGrp="1"/>
          </p:cNvSpPr>
          <p:nvPr>
            <p:ph type="title"/>
          </p:nvPr>
        </p:nvSpPr>
        <p:spPr>
          <a:xfrm>
            <a:off x="415600" y="593367"/>
            <a:ext cx="11360700" cy="817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5" name="Google Shape;35;g47a6d2801a_0_10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g47a6d2801a_0_109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8" name="Google Shape;38;g47a6d2801a_0_109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9" name="Google Shape;39;g47a6d2801a_0_109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sp>
        <p:nvSpPr>
          <p:cNvPr id="41" name="Google Shape;41;g47a6d2801a_0_1103"/>
          <p:cNvSpPr txBox="1">
            <a:spLocks noGrp="1"/>
          </p:cNvSpPr>
          <p:nvPr>
            <p:ph type="title"/>
          </p:nvPr>
        </p:nvSpPr>
        <p:spPr>
          <a:xfrm>
            <a:off x="653667" y="701800"/>
            <a:ext cx="7472100" cy="54543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accent1"/>
              </a:buClr>
              <a:buSzPts val="7200"/>
              <a:buNone/>
              <a:defRPr sz="7200">
                <a:solidFill>
                  <a:schemeClr val="accent1"/>
                </a:solidFill>
              </a:defRPr>
            </a:lvl1pPr>
            <a:lvl2pPr lvl="1">
              <a:spcBef>
                <a:spcPts val="0"/>
              </a:spcBef>
              <a:spcAft>
                <a:spcPts val="0"/>
              </a:spcAft>
              <a:buClr>
                <a:schemeClr val="accent1"/>
              </a:buClr>
              <a:buSzPts val="7200"/>
              <a:buNone/>
              <a:defRPr sz="7200">
                <a:solidFill>
                  <a:schemeClr val="accent1"/>
                </a:solidFill>
              </a:defRPr>
            </a:lvl2pPr>
            <a:lvl3pPr lvl="2">
              <a:spcBef>
                <a:spcPts val="0"/>
              </a:spcBef>
              <a:spcAft>
                <a:spcPts val="0"/>
              </a:spcAft>
              <a:buClr>
                <a:schemeClr val="accent1"/>
              </a:buClr>
              <a:buSzPts val="7200"/>
              <a:buNone/>
              <a:defRPr sz="7200">
                <a:solidFill>
                  <a:schemeClr val="accent1"/>
                </a:solidFill>
              </a:defRPr>
            </a:lvl3pPr>
            <a:lvl4pPr lvl="3">
              <a:spcBef>
                <a:spcPts val="0"/>
              </a:spcBef>
              <a:spcAft>
                <a:spcPts val="0"/>
              </a:spcAft>
              <a:buClr>
                <a:schemeClr val="accent1"/>
              </a:buClr>
              <a:buSzPts val="7200"/>
              <a:buNone/>
              <a:defRPr sz="7200">
                <a:solidFill>
                  <a:schemeClr val="accent1"/>
                </a:solidFill>
              </a:defRPr>
            </a:lvl4pPr>
            <a:lvl5pPr lvl="4">
              <a:spcBef>
                <a:spcPts val="0"/>
              </a:spcBef>
              <a:spcAft>
                <a:spcPts val="0"/>
              </a:spcAft>
              <a:buClr>
                <a:schemeClr val="accent1"/>
              </a:buClr>
              <a:buSzPts val="7200"/>
              <a:buNone/>
              <a:defRPr sz="7200">
                <a:solidFill>
                  <a:schemeClr val="accent1"/>
                </a:solidFill>
              </a:defRPr>
            </a:lvl5pPr>
            <a:lvl6pPr lvl="5">
              <a:spcBef>
                <a:spcPts val="0"/>
              </a:spcBef>
              <a:spcAft>
                <a:spcPts val="0"/>
              </a:spcAft>
              <a:buClr>
                <a:schemeClr val="accent1"/>
              </a:buClr>
              <a:buSzPts val="7200"/>
              <a:buNone/>
              <a:defRPr sz="7200">
                <a:solidFill>
                  <a:schemeClr val="accent1"/>
                </a:solidFill>
              </a:defRPr>
            </a:lvl6pPr>
            <a:lvl7pPr lvl="6">
              <a:spcBef>
                <a:spcPts val="0"/>
              </a:spcBef>
              <a:spcAft>
                <a:spcPts val="0"/>
              </a:spcAft>
              <a:buClr>
                <a:schemeClr val="accent1"/>
              </a:buClr>
              <a:buSzPts val="7200"/>
              <a:buNone/>
              <a:defRPr sz="7200">
                <a:solidFill>
                  <a:schemeClr val="accent1"/>
                </a:solidFill>
              </a:defRPr>
            </a:lvl7pPr>
            <a:lvl8pPr lvl="7">
              <a:spcBef>
                <a:spcPts val="0"/>
              </a:spcBef>
              <a:spcAft>
                <a:spcPts val="0"/>
              </a:spcAft>
              <a:buClr>
                <a:schemeClr val="accent1"/>
              </a:buClr>
              <a:buSzPts val="7200"/>
              <a:buNone/>
              <a:defRPr sz="7200">
                <a:solidFill>
                  <a:schemeClr val="accent1"/>
                </a:solidFill>
              </a:defRPr>
            </a:lvl8pPr>
            <a:lvl9pPr lvl="8">
              <a:spcBef>
                <a:spcPts val="0"/>
              </a:spcBef>
              <a:spcAft>
                <a:spcPts val="0"/>
              </a:spcAft>
              <a:buClr>
                <a:schemeClr val="accent1"/>
              </a:buClr>
              <a:buSzPts val="7200"/>
              <a:buNone/>
              <a:defRPr sz="7200">
                <a:solidFill>
                  <a:schemeClr val="accent1"/>
                </a:solidFill>
              </a:defRPr>
            </a:lvl9pPr>
          </a:lstStyle>
          <a:p>
            <a:endParaRPr/>
          </a:p>
        </p:txBody>
      </p:sp>
      <p:sp>
        <p:nvSpPr>
          <p:cNvPr id="42" name="Google Shape;42;g47a6d2801a_0_110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g47a6d2801a_0_1106"/>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5" name="Google Shape;45;g47a6d2801a_0_1106"/>
          <p:cNvCxnSpPr/>
          <p:nvPr/>
        </p:nvCxnSpPr>
        <p:spPr>
          <a:xfrm>
            <a:off x="6706233" y="5994000"/>
            <a:ext cx="915300" cy="0"/>
          </a:xfrm>
          <a:prstGeom prst="straightConnector1">
            <a:avLst/>
          </a:prstGeom>
          <a:noFill/>
          <a:ln w="19050" cap="flat" cmpd="sng">
            <a:solidFill>
              <a:schemeClr val="lt2"/>
            </a:solidFill>
            <a:prstDash val="solid"/>
            <a:round/>
            <a:headEnd type="none" w="sm" len="sm"/>
            <a:tailEnd type="none" w="sm" len="sm"/>
          </a:ln>
        </p:spPr>
      </p:cxnSp>
      <p:sp>
        <p:nvSpPr>
          <p:cNvPr id="46" name="Google Shape;46;g47a6d2801a_0_1106"/>
          <p:cNvSpPr txBox="1">
            <a:spLocks noGrp="1"/>
          </p:cNvSpPr>
          <p:nvPr>
            <p:ph type="title"/>
          </p:nvPr>
        </p:nvSpPr>
        <p:spPr>
          <a:xfrm>
            <a:off x="354000" y="1843133"/>
            <a:ext cx="5393700" cy="1777500"/>
          </a:xfrm>
          <a:prstGeom prst="rect">
            <a:avLst/>
          </a:prstGeom>
        </p:spPr>
        <p:txBody>
          <a:bodyPr spcFirstLastPara="1" wrap="square" lIns="121900" tIns="121900" rIns="121900" bIns="121900" anchor="b" anchorCtr="0">
            <a:noAutofit/>
          </a:bodyPr>
          <a:lstStyle>
            <a:lvl1pPr lvl="0" algn="ctr">
              <a:spcBef>
                <a:spcPts val="0"/>
              </a:spcBef>
              <a:spcAft>
                <a:spcPts val="0"/>
              </a:spcAft>
              <a:buClr>
                <a:schemeClr val="lt2"/>
              </a:buClr>
              <a:buSzPts val="5600"/>
              <a:buNone/>
              <a:defRPr sz="5600">
                <a:solidFill>
                  <a:schemeClr val="lt2"/>
                </a:solidFill>
              </a:defRPr>
            </a:lvl1pPr>
            <a:lvl2pPr lvl="1" algn="ctr">
              <a:spcBef>
                <a:spcPts val="0"/>
              </a:spcBef>
              <a:spcAft>
                <a:spcPts val="0"/>
              </a:spcAft>
              <a:buClr>
                <a:schemeClr val="lt2"/>
              </a:buClr>
              <a:buSzPts val="5600"/>
              <a:buNone/>
              <a:defRPr sz="5600">
                <a:solidFill>
                  <a:schemeClr val="lt2"/>
                </a:solidFill>
              </a:defRPr>
            </a:lvl2pPr>
            <a:lvl3pPr lvl="2" algn="ctr">
              <a:spcBef>
                <a:spcPts val="0"/>
              </a:spcBef>
              <a:spcAft>
                <a:spcPts val="0"/>
              </a:spcAft>
              <a:buClr>
                <a:schemeClr val="lt2"/>
              </a:buClr>
              <a:buSzPts val="5600"/>
              <a:buNone/>
              <a:defRPr sz="5600">
                <a:solidFill>
                  <a:schemeClr val="lt2"/>
                </a:solidFill>
              </a:defRPr>
            </a:lvl3pPr>
            <a:lvl4pPr lvl="3" algn="ctr">
              <a:spcBef>
                <a:spcPts val="0"/>
              </a:spcBef>
              <a:spcAft>
                <a:spcPts val="0"/>
              </a:spcAft>
              <a:buClr>
                <a:schemeClr val="lt2"/>
              </a:buClr>
              <a:buSzPts val="5600"/>
              <a:buNone/>
              <a:defRPr sz="5600">
                <a:solidFill>
                  <a:schemeClr val="lt2"/>
                </a:solidFill>
              </a:defRPr>
            </a:lvl4pPr>
            <a:lvl5pPr lvl="4" algn="ctr">
              <a:spcBef>
                <a:spcPts val="0"/>
              </a:spcBef>
              <a:spcAft>
                <a:spcPts val="0"/>
              </a:spcAft>
              <a:buClr>
                <a:schemeClr val="lt2"/>
              </a:buClr>
              <a:buSzPts val="5600"/>
              <a:buNone/>
              <a:defRPr sz="5600">
                <a:solidFill>
                  <a:schemeClr val="lt2"/>
                </a:solidFill>
              </a:defRPr>
            </a:lvl5pPr>
            <a:lvl6pPr lvl="5" algn="ctr">
              <a:spcBef>
                <a:spcPts val="0"/>
              </a:spcBef>
              <a:spcAft>
                <a:spcPts val="0"/>
              </a:spcAft>
              <a:buClr>
                <a:schemeClr val="lt2"/>
              </a:buClr>
              <a:buSzPts val="5600"/>
              <a:buNone/>
              <a:defRPr sz="5600">
                <a:solidFill>
                  <a:schemeClr val="lt2"/>
                </a:solidFill>
              </a:defRPr>
            </a:lvl6pPr>
            <a:lvl7pPr lvl="6" algn="ctr">
              <a:spcBef>
                <a:spcPts val="0"/>
              </a:spcBef>
              <a:spcAft>
                <a:spcPts val="0"/>
              </a:spcAft>
              <a:buClr>
                <a:schemeClr val="lt2"/>
              </a:buClr>
              <a:buSzPts val="5600"/>
              <a:buNone/>
              <a:defRPr sz="5600">
                <a:solidFill>
                  <a:schemeClr val="lt2"/>
                </a:solidFill>
              </a:defRPr>
            </a:lvl7pPr>
            <a:lvl8pPr lvl="7" algn="ctr">
              <a:spcBef>
                <a:spcPts val="0"/>
              </a:spcBef>
              <a:spcAft>
                <a:spcPts val="0"/>
              </a:spcAft>
              <a:buClr>
                <a:schemeClr val="lt2"/>
              </a:buClr>
              <a:buSzPts val="5600"/>
              <a:buNone/>
              <a:defRPr sz="5600">
                <a:solidFill>
                  <a:schemeClr val="lt2"/>
                </a:solidFill>
              </a:defRPr>
            </a:lvl8pPr>
            <a:lvl9pPr lvl="8" algn="ctr">
              <a:spcBef>
                <a:spcPts val="0"/>
              </a:spcBef>
              <a:spcAft>
                <a:spcPts val="0"/>
              </a:spcAft>
              <a:buClr>
                <a:schemeClr val="lt2"/>
              </a:buClr>
              <a:buSzPts val="5600"/>
              <a:buNone/>
              <a:defRPr sz="5600">
                <a:solidFill>
                  <a:schemeClr val="lt2"/>
                </a:solidFill>
              </a:defRPr>
            </a:lvl9pPr>
          </a:lstStyle>
          <a:p>
            <a:endParaRPr/>
          </a:p>
        </p:txBody>
      </p:sp>
      <p:sp>
        <p:nvSpPr>
          <p:cNvPr id="47" name="Google Shape;47;g47a6d2801a_0_1106"/>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8" name="Google Shape;48;g47a6d2801a_0_1106"/>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Clr>
                <a:schemeClr val="accent1"/>
              </a:buClr>
              <a:buSzPts val="2400"/>
              <a:buChar char="●"/>
              <a:defRPr>
                <a:solidFill>
                  <a:schemeClr val="accent1"/>
                </a:solidFill>
              </a:defRPr>
            </a:lvl1pPr>
            <a:lvl2pPr marL="914400" lvl="1" indent="-349250">
              <a:spcBef>
                <a:spcPts val="2100"/>
              </a:spcBef>
              <a:spcAft>
                <a:spcPts val="0"/>
              </a:spcAft>
              <a:buClr>
                <a:schemeClr val="accent1"/>
              </a:buClr>
              <a:buSzPts val="1900"/>
              <a:buChar char="○"/>
              <a:defRPr>
                <a:solidFill>
                  <a:schemeClr val="accent1"/>
                </a:solidFill>
              </a:defRPr>
            </a:lvl2pPr>
            <a:lvl3pPr marL="1371600" lvl="2" indent="-349250">
              <a:spcBef>
                <a:spcPts val="2100"/>
              </a:spcBef>
              <a:spcAft>
                <a:spcPts val="0"/>
              </a:spcAft>
              <a:buClr>
                <a:schemeClr val="accent1"/>
              </a:buClr>
              <a:buSzPts val="1900"/>
              <a:buChar char="■"/>
              <a:defRPr>
                <a:solidFill>
                  <a:schemeClr val="accent1"/>
                </a:solidFill>
              </a:defRPr>
            </a:lvl3pPr>
            <a:lvl4pPr marL="1828800" lvl="3" indent="-349250">
              <a:spcBef>
                <a:spcPts val="2100"/>
              </a:spcBef>
              <a:spcAft>
                <a:spcPts val="0"/>
              </a:spcAft>
              <a:buClr>
                <a:schemeClr val="accent1"/>
              </a:buClr>
              <a:buSzPts val="1900"/>
              <a:buChar char="●"/>
              <a:defRPr>
                <a:solidFill>
                  <a:schemeClr val="accent1"/>
                </a:solidFill>
              </a:defRPr>
            </a:lvl4pPr>
            <a:lvl5pPr marL="2286000" lvl="4" indent="-349250">
              <a:spcBef>
                <a:spcPts val="2100"/>
              </a:spcBef>
              <a:spcAft>
                <a:spcPts val="0"/>
              </a:spcAft>
              <a:buClr>
                <a:schemeClr val="accent1"/>
              </a:buClr>
              <a:buSzPts val="1900"/>
              <a:buChar char="○"/>
              <a:defRPr>
                <a:solidFill>
                  <a:schemeClr val="accent1"/>
                </a:solidFill>
              </a:defRPr>
            </a:lvl5pPr>
            <a:lvl6pPr marL="2743200" lvl="5" indent="-349250">
              <a:spcBef>
                <a:spcPts val="2100"/>
              </a:spcBef>
              <a:spcAft>
                <a:spcPts val="0"/>
              </a:spcAft>
              <a:buClr>
                <a:schemeClr val="accent1"/>
              </a:buClr>
              <a:buSzPts val="1900"/>
              <a:buChar char="■"/>
              <a:defRPr>
                <a:solidFill>
                  <a:schemeClr val="accent1"/>
                </a:solidFill>
              </a:defRPr>
            </a:lvl6pPr>
            <a:lvl7pPr marL="3200400" lvl="6" indent="-349250">
              <a:spcBef>
                <a:spcPts val="2100"/>
              </a:spcBef>
              <a:spcAft>
                <a:spcPts val="0"/>
              </a:spcAft>
              <a:buClr>
                <a:schemeClr val="accent1"/>
              </a:buClr>
              <a:buSzPts val="1900"/>
              <a:buChar char="●"/>
              <a:defRPr>
                <a:solidFill>
                  <a:schemeClr val="accent1"/>
                </a:solidFill>
              </a:defRPr>
            </a:lvl7pPr>
            <a:lvl8pPr marL="3657600" lvl="7" indent="-349250">
              <a:spcBef>
                <a:spcPts val="2100"/>
              </a:spcBef>
              <a:spcAft>
                <a:spcPts val="0"/>
              </a:spcAft>
              <a:buClr>
                <a:schemeClr val="accent1"/>
              </a:buClr>
              <a:buSzPts val="1900"/>
              <a:buChar char="○"/>
              <a:defRPr>
                <a:solidFill>
                  <a:schemeClr val="accent1"/>
                </a:solidFill>
              </a:defRPr>
            </a:lvl8pPr>
            <a:lvl9pPr marL="4114800" lvl="8" indent="-349250">
              <a:spcBef>
                <a:spcPts val="2100"/>
              </a:spcBef>
              <a:spcAft>
                <a:spcPts val="2100"/>
              </a:spcAft>
              <a:buClr>
                <a:schemeClr val="accent1"/>
              </a:buClr>
              <a:buSzPts val="1900"/>
              <a:buChar char="■"/>
              <a:defRPr>
                <a:solidFill>
                  <a:schemeClr val="accent1"/>
                </a:solidFill>
              </a:defRPr>
            </a:lvl9pPr>
          </a:lstStyle>
          <a:p>
            <a:endParaRPr/>
          </a:p>
        </p:txBody>
      </p:sp>
      <p:sp>
        <p:nvSpPr>
          <p:cNvPr id="49" name="Google Shape;49;g47a6d2801a_0_110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g47a6d2801a_0_111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52" name="Google Shape;52;g47a6d2801a_0_11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9"/>
        <p:cNvGrpSpPr/>
        <p:nvPr/>
      </p:nvGrpSpPr>
      <p:grpSpPr>
        <a:xfrm>
          <a:off x="0" y="0"/>
          <a:ext cx="0" cy="0"/>
          <a:chOff x="0" y="0"/>
          <a:chExt cx="0" cy="0"/>
        </a:xfrm>
      </p:grpSpPr>
      <p:sp>
        <p:nvSpPr>
          <p:cNvPr id="10" name="Google Shape;10;g47a6d2801a_0_1072"/>
          <p:cNvSpPr txBox="1">
            <a:spLocks noGrp="1"/>
          </p:cNvSpPr>
          <p:nvPr>
            <p:ph type="title"/>
          </p:nvPr>
        </p:nvSpPr>
        <p:spPr>
          <a:xfrm>
            <a:off x="415600" y="593367"/>
            <a:ext cx="11360700" cy="817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9pPr>
          </a:lstStyle>
          <a:p>
            <a:endParaRPr/>
          </a:p>
        </p:txBody>
      </p:sp>
      <p:sp>
        <p:nvSpPr>
          <p:cNvPr id="11" name="Google Shape;11;g47a6d2801a_0_1072"/>
          <p:cNvSpPr txBox="1">
            <a:spLocks noGrp="1"/>
          </p:cNvSpPr>
          <p:nvPr>
            <p:ph type="body" idx="1"/>
          </p:nvPr>
        </p:nvSpPr>
        <p:spPr>
          <a:xfrm>
            <a:off x="415600" y="1562133"/>
            <a:ext cx="11360700" cy="45297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Old Standard TT"/>
              <a:buChar char="●"/>
              <a:defRPr sz="2400">
                <a:solidFill>
                  <a:schemeClr val="dk1"/>
                </a:solidFill>
                <a:latin typeface="Old Standard TT"/>
                <a:ea typeface="Old Standard TT"/>
                <a:cs typeface="Old Standard TT"/>
                <a:sym typeface="Old Standard TT"/>
              </a:defRPr>
            </a:lvl1pPr>
            <a:lvl2pPr marL="914400" lvl="1"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2pPr>
            <a:lvl3pPr marL="1371600" lvl="2"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3pPr>
            <a:lvl4pPr marL="1828800" lvl="3"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4pPr>
            <a:lvl5pPr marL="2286000" lvl="4"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5pPr>
            <a:lvl6pPr marL="2743200" lvl="5"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6pPr>
            <a:lvl7pPr marL="3200400" lvl="6"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7pPr>
            <a:lvl8pPr marL="3657600" lvl="7"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8pPr>
            <a:lvl9pPr marL="4114800" lvl="8" indent="-349250">
              <a:lnSpc>
                <a:spcPct val="115000"/>
              </a:lnSpc>
              <a:spcBef>
                <a:spcPts val="2100"/>
              </a:spcBef>
              <a:spcAft>
                <a:spcPts val="210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9pPr>
          </a:lstStyle>
          <a:p>
            <a:endParaRPr/>
          </a:p>
        </p:txBody>
      </p:sp>
      <p:sp>
        <p:nvSpPr>
          <p:cNvPr id="12" name="Google Shape;12;g47a6d2801a_0_107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1"/>
                </a:solidFill>
                <a:latin typeface="Old Standard TT"/>
                <a:ea typeface="Old Standard TT"/>
                <a:cs typeface="Old Standard TT"/>
                <a:sym typeface="Old Standard TT"/>
              </a:defRPr>
            </a:lvl1pPr>
            <a:lvl2pPr lvl="1" algn="r">
              <a:buNone/>
              <a:defRPr sz="1300">
                <a:solidFill>
                  <a:schemeClr val="dk1"/>
                </a:solidFill>
                <a:latin typeface="Old Standard TT"/>
                <a:ea typeface="Old Standard TT"/>
                <a:cs typeface="Old Standard TT"/>
                <a:sym typeface="Old Standard TT"/>
              </a:defRPr>
            </a:lvl2pPr>
            <a:lvl3pPr lvl="2" algn="r">
              <a:buNone/>
              <a:defRPr sz="1300">
                <a:solidFill>
                  <a:schemeClr val="dk1"/>
                </a:solidFill>
                <a:latin typeface="Old Standard TT"/>
                <a:ea typeface="Old Standard TT"/>
                <a:cs typeface="Old Standard TT"/>
                <a:sym typeface="Old Standard TT"/>
              </a:defRPr>
            </a:lvl3pPr>
            <a:lvl4pPr lvl="3" algn="r">
              <a:buNone/>
              <a:defRPr sz="1300">
                <a:solidFill>
                  <a:schemeClr val="dk1"/>
                </a:solidFill>
                <a:latin typeface="Old Standard TT"/>
                <a:ea typeface="Old Standard TT"/>
                <a:cs typeface="Old Standard TT"/>
                <a:sym typeface="Old Standard TT"/>
              </a:defRPr>
            </a:lvl4pPr>
            <a:lvl5pPr lvl="4" algn="r">
              <a:buNone/>
              <a:defRPr sz="1300">
                <a:solidFill>
                  <a:schemeClr val="dk1"/>
                </a:solidFill>
                <a:latin typeface="Old Standard TT"/>
                <a:ea typeface="Old Standard TT"/>
                <a:cs typeface="Old Standard TT"/>
                <a:sym typeface="Old Standard TT"/>
              </a:defRPr>
            </a:lvl5pPr>
            <a:lvl6pPr lvl="5" algn="r">
              <a:buNone/>
              <a:defRPr sz="1300">
                <a:solidFill>
                  <a:schemeClr val="dk1"/>
                </a:solidFill>
                <a:latin typeface="Old Standard TT"/>
                <a:ea typeface="Old Standard TT"/>
                <a:cs typeface="Old Standard TT"/>
                <a:sym typeface="Old Standard TT"/>
              </a:defRPr>
            </a:lvl6pPr>
            <a:lvl7pPr lvl="6" algn="r">
              <a:buNone/>
              <a:defRPr sz="1300">
                <a:solidFill>
                  <a:schemeClr val="dk1"/>
                </a:solidFill>
                <a:latin typeface="Old Standard TT"/>
                <a:ea typeface="Old Standard TT"/>
                <a:cs typeface="Old Standard TT"/>
                <a:sym typeface="Old Standard TT"/>
              </a:defRPr>
            </a:lvl7pPr>
            <a:lvl8pPr lvl="7" algn="r">
              <a:buNone/>
              <a:defRPr sz="1300">
                <a:solidFill>
                  <a:schemeClr val="dk1"/>
                </a:solidFill>
                <a:latin typeface="Old Standard TT"/>
                <a:ea typeface="Old Standard TT"/>
                <a:cs typeface="Old Standard TT"/>
                <a:sym typeface="Old Standard TT"/>
              </a:defRPr>
            </a:lvl8pPr>
            <a:lvl9pPr lvl="8" algn="r">
              <a:buNone/>
              <a:defRPr sz="13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ctrTitle"/>
          </p:nvPr>
        </p:nvSpPr>
        <p:spPr>
          <a:xfrm>
            <a:off x="385650" y="0"/>
            <a:ext cx="11420700" cy="2364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b="1"/>
              <a:t>Alternatives to Regulation</a:t>
            </a:r>
            <a:br>
              <a:rPr lang="en-US" sz="6000" b="1"/>
            </a:br>
            <a:endParaRPr sz="6000" b="1"/>
          </a:p>
        </p:txBody>
      </p:sp>
      <p:sp>
        <p:nvSpPr>
          <p:cNvPr id="71" name="Google Shape;71;p1"/>
          <p:cNvSpPr txBox="1">
            <a:spLocks noGrp="1"/>
          </p:cNvSpPr>
          <p:nvPr>
            <p:ph type="ctrTitle"/>
          </p:nvPr>
        </p:nvSpPr>
        <p:spPr>
          <a:xfrm>
            <a:off x="5135600" y="2869625"/>
            <a:ext cx="6557700" cy="3366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sz="2400" b="1"/>
          </a:p>
          <a:p>
            <a:pPr marL="0" lvl="0" indent="0" algn="ctr" rtl="0">
              <a:lnSpc>
                <a:spcPct val="90000"/>
              </a:lnSpc>
              <a:spcBef>
                <a:spcPts val="0"/>
              </a:spcBef>
              <a:spcAft>
                <a:spcPts val="0"/>
              </a:spcAft>
              <a:buClr>
                <a:schemeClr val="dk1"/>
              </a:buClr>
              <a:buSzPts val="6000"/>
              <a:buFont typeface="Calibri"/>
              <a:buNone/>
            </a:pPr>
            <a:endParaRPr sz="2400" b="1"/>
          </a:p>
          <a:p>
            <a:pPr marL="0" lvl="0" indent="0" algn="ctr" rtl="0">
              <a:lnSpc>
                <a:spcPct val="90000"/>
              </a:lnSpc>
              <a:spcBef>
                <a:spcPts val="0"/>
              </a:spcBef>
              <a:spcAft>
                <a:spcPts val="0"/>
              </a:spcAft>
              <a:buClr>
                <a:schemeClr val="dk1"/>
              </a:buClr>
              <a:buSzPts val="6000"/>
              <a:buFont typeface="Calibri"/>
              <a:buNone/>
            </a:pPr>
            <a:endParaRPr sz="2400" b="1"/>
          </a:p>
          <a:p>
            <a:pPr marL="0" lvl="0" indent="0" algn="l" rtl="0">
              <a:lnSpc>
                <a:spcPct val="90000"/>
              </a:lnSpc>
              <a:spcBef>
                <a:spcPts val="0"/>
              </a:spcBef>
              <a:spcAft>
                <a:spcPts val="0"/>
              </a:spcAft>
              <a:buClr>
                <a:schemeClr val="dk1"/>
              </a:buClr>
              <a:buSzPts val="6000"/>
              <a:buFont typeface="Calibri"/>
              <a:buNone/>
            </a:pPr>
            <a:r>
              <a:rPr lang="en-US" sz="1800" b="1"/>
              <a:t>Presented by :- </a:t>
            </a:r>
            <a:endParaRPr sz="1800" b="1"/>
          </a:p>
          <a:p>
            <a:pPr marL="0" lvl="0" indent="0" algn="l" rtl="0">
              <a:lnSpc>
                <a:spcPct val="90000"/>
              </a:lnSpc>
              <a:spcBef>
                <a:spcPts val="0"/>
              </a:spcBef>
              <a:spcAft>
                <a:spcPts val="0"/>
              </a:spcAft>
              <a:buClr>
                <a:schemeClr val="dk1"/>
              </a:buClr>
              <a:buSzPts val="6000"/>
              <a:buFont typeface="Calibri"/>
              <a:buNone/>
            </a:pPr>
            <a:endParaRPr sz="1800" b="1"/>
          </a:p>
          <a:p>
            <a:pPr marL="0" lvl="0" indent="0" algn="l" rtl="0">
              <a:lnSpc>
                <a:spcPct val="90000"/>
              </a:lnSpc>
              <a:spcBef>
                <a:spcPts val="0"/>
              </a:spcBef>
              <a:spcAft>
                <a:spcPts val="0"/>
              </a:spcAft>
              <a:buClr>
                <a:schemeClr val="dk1"/>
              </a:buClr>
              <a:buSzPts val="6000"/>
              <a:buFont typeface="Calibri"/>
              <a:buNone/>
            </a:pPr>
            <a:r>
              <a:rPr lang="en-US" sz="1800" b="1"/>
              <a:t>Dr. Abha Yadav</a:t>
            </a:r>
            <a:endParaRPr sz="1800" b="1"/>
          </a:p>
          <a:p>
            <a:pPr marL="0" lvl="0" indent="0" algn="l" rtl="0">
              <a:lnSpc>
                <a:spcPct val="90000"/>
              </a:lnSpc>
              <a:spcBef>
                <a:spcPts val="0"/>
              </a:spcBef>
              <a:spcAft>
                <a:spcPts val="0"/>
              </a:spcAft>
              <a:buClr>
                <a:schemeClr val="dk1"/>
              </a:buClr>
              <a:buSzPts val="6000"/>
              <a:buFont typeface="Calibri"/>
              <a:buNone/>
            </a:pPr>
            <a:r>
              <a:rPr lang="en-US" sz="1800" b="1"/>
              <a:t>Director - Forum of Indian Regulators (FOIR) Centre</a:t>
            </a:r>
            <a:endParaRPr sz="1800" b="1"/>
          </a:p>
          <a:p>
            <a:pPr marL="0" lvl="0" indent="0" algn="l" rtl="0">
              <a:lnSpc>
                <a:spcPct val="90000"/>
              </a:lnSpc>
              <a:spcBef>
                <a:spcPts val="0"/>
              </a:spcBef>
              <a:spcAft>
                <a:spcPts val="0"/>
              </a:spcAft>
              <a:buClr>
                <a:schemeClr val="dk1"/>
              </a:buClr>
              <a:buSzPts val="6000"/>
              <a:buFont typeface="Calibri"/>
              <a:buNone/>
            </a:pPr>
            <a:r>
              <a:rPr lang="en-US" sz="1800" b="1"/>
              <a:t>Assistant Professor ( School of Competition Law &amp; Market Regulation )</a:t>
            </a:r>
            <a:endParaRPr sz="1800" b="1"/>
          </a:p>
          <a:p>
            <a:pPr marL="0" lvl="0" indent="0" algn="l" rtl="0">
              <a:lnSpc>
                <a:spcPct val="90000"/>
              </a:lnSpc>
              <a:spcBef>
                <a:spcPts val="0"/>
              </a:spcBef>
              <a:spcAft>
                <a:spcPts val="0"/>
              </a:spcAft>
              <a:buClr>
                <a:schemeClr val="dk1"/>
              </a:buClr>
              <a:buSzPts val="6000"/>
              <a:buFont typeface="Calibri"/>
              <a:buNone/>
            </a:pPr>
            <a:r>
              <a:rPr lang="en-US" sz="1800" b="1"/>
              <a:t>Indian Institute of Corporate affairs (IICA)</a:t>
            </a:r>
            <a:endParaRPr sz="1800" b="1"/>
          </a:p>
          <a:p>
            <a:pPr marL="0" lvl="0" indent="0" algn="l" rtl="0">
              <a:lnSpc>
                <a:spcPct val="90000"/>
              </a:lnSpc>
              <a:spcBef>
                <a:spcPts val="0"/>
              </a:spcBef>
              <a:spcAft>
                <a:spcPts val="0"/>
              </a:spcAft>
              <a:buClr>
                <a:schemeClr val="dk1"/>
              </a:buClr>
              <a:buSzPts val="6000"/>
              <a:buFont typeface="Calibri"/>
              <a:buNone/>
            </a:pPr>
            <a:r>
              <a:rPr lang="en-US" sz="1800" b="1"/>
              <a:t>Think tank for the Ministry of CorpOrate Affairs</a:t>
            </a:r>
            <a:endParaRPr sz="1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7bd15f63f1_0_5"/>
          <p:cNvSpPr txBox="1">
            <a:spLocks noGrp="1"/>
          </p:cNvSpPr>
          <p:nvPr>
            <p:ph type="title"/>
          </p:nvPr>
        </p:nvSpPr>
        <p:spPr>
          <a:xfrm>
            <a:off x="838200" y="365125"/>
            <a:ext cx="10515600" cy="99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Market-based Regulatory instruments</a:t>
            </a:r>
            <a:endParaRPr/>
          </a:p>
        </p:txBody>
      </p:sp>
      <p:sp>
        <p:nvSpPr>
          <p:cNvPr id="134" name="Google Shape;134;g7bd15f63f1_0_5"/>
          <p:cNvSpPr txBox="1">
            <a:spLocks noGrp="1"/>
          </p:cNvSpPr>
          <p:nvPr>
            <p:ph type="body" idx="1"/>
          </p:nvPr>
        </p:nvSpPr>
        <p:spPr>
          <a:xfrm>
            <a:off x="838200" y="1186800"/>
            <a:ext cx="10515600" cy="4959000"/>
          </a:xfrm>
          <a:prstGeom prst="rect">
            <a:avLst/>
          </a:prstGeom>
        </p:spPr>
        <p:txBody>
          <a:bodyPr spcFirstLastPara="1" wrap="square" lIns="91425" tIns="45700" rIns="91425" bIns="45700" anchor="t" anchorCtr="0">
            <a:noAutofit/>
          </a:bodyPr>
          <a:lstStyle/>
          <a:p>
            <a:pPr marL="0" lvl="0" indent="0" algn="just" rtl="0">
              <a:lnSpc>
                <a:spcPct val="115000"/>
              </a:lnSpc>
              <a:spcBef>
                <a:spcPts val="1000"/>
              </a:spcBef>
              <a:spcAft>
                <a:spcPts val="0"/>
              </a:spcAft>
              <a:buNone/>
            </a:pPr>
            <a:r>
              <a:rPr lang="en-US"/>
              <a:t>Market based instruments are used in the form of trading schemes &amp; market incentives for the consumers &amp; Businesses. These may include setting benchmarks for production or consumption and are generally used in combination with other policies.</a:t>
            </a:r>
            <a:endParaRPr/>
          </a:p>
          <a:p>
            <a:pPr marL="0" lvl="0" indent="0" algn="just" rtl="0">
              <a:lnSpc>
                <a:spcPct val="115000"/>
              </a:lnSpc>
              <a:spcBef>
                <a:spcPts val="2100"/>
              </a:spcBef>
              <a:spcAft>
                <a:spcPts val="0"/>
              </a:spcAft>
              <a:buNone/>
            </a:pPr>
            <a:r>
              <a:rPr lang="en-US"/>
              <a:t>These regulatory instruments are generally introduced with a fixed objective such as control on emissions, pollution control &amp; disposal of waste by industries or subsidies on environment friendly products.</a:t>
            </a:r>
            <a:endParaRPr/>
          </a:p>
          <a:p>
            <a:pPr marL="0" lvl="0" indent="0" algn="just" rtl="0">
              <a:lnSpc>
                <a:spcPct val="115000"/>
              </a:lnSpc>
              <a:spcBef>
                <a:spcPts val="2100"/>
              </a:spcBef>
              <a:spcAft>
                <a:spcPts val="2100"/>
              </a:spcAft>
              <a:buNone/>
            </a:pPr>
            <a:r>
              <a:rPr lang="en-US"/>
              <a:t>The market based instruments need to be monitored as evasion may take place. They are generally beneficial for the consumers &amp; businesses so are mostly followed by them.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47a6d2801a_0_1164"/>
          <p:cNvSpPr txBox="1">
            <a:spLocks noGrp="1"/>
          </p:cNvSpPr>
          <p:nvPr>
            <p:ph type="body" idx="1"/>
          </p:nvPr>
        </p:nvSpPr>
        <p:spPr>
          <a:xfrm>
            <a:off x="838200" y="713975"/>
            <a:ext cx="10515600" cy="5462700"/>
          </a:xfrm>
          <a:prstGeom prst="rect">
            <a:avLst/>
          </a:prstGeom>
        </p:spPr>
        <p:txBody>
          <a:bodyPr spcFirstLastPara="1" wrap="square" lIns="91425" tIns="45700" rIns="91425" bIns="45700" anchor="t" anchorCtr="0">
            <a:noAutofit/>
          </a:bodyPr>
          <a:lstStyle/>
          <a:p>
            <a:pPr marL="0" lvl="0" indent="0" algn="just" rtl="0">
              <a:lnSpc>
                <a:spcPct val="115000"/>
              </a:lnSpc>
              <a:spcBef>
                <a:spcPts val="1000"/>
              </a:spcBef>
              <a:spcAft>
                <a:spcPts val="0"/>
              </a:spcAft>
              <a:buNone/>
            </a:pPr>
            <a:r>
              <a:rPr lang="en-US"/>
              <a:t>The Market based instruments affects the behaviour of the consumers directly &amp; it may have long terms impact, its effects may not be seen in the short term. The acceptance by the consumers &amp; compliance is a must for its effectiveness on the markets. These instruments have higher transparency in the markets.</a:t>
            </a:r>
            <a:endParaRPr/>
          </a:p>
          <a:p>
            <a:pPr marL="0" lvl="0" indent="0" algn="just" rtl="0">
              <a:lnSpc>
                <a:spcPct val="115000"/>
              </a:lnSpc>
              <a:spcBef>
                <a:spcPts val="2100"/>
              </a:spcBef>
              <a:spcAft>
                <a:spcPts val="0"/>
              </a:spcAft>
              <a:buNone/>
            </a:pPr>
            <a:r>
              <a:rPr lang="en-US"/>
              <a:t>The market based regulatory instruments can be divided into two segments:</a:t>
            </a:r>
            <a:endParaRPr/>
          </a:p>
          <a:p>
            <a:pPr marL="457200" lvl="0" indent="-342900" algn="just" rtl="0">
              <a:lnSpc>
                <a:spcPct val="115000"/>
              </a:lnSpc>
              <a:spcBef>
                <a:spcPts val="2100"/>
              </a:spcBef>
              <a:spcAft>
                <a:spcPts val="0"/>
              </a:spcAft>
              <a:buSzPts val="1800"/>
              <a:buChar char="●"/>
            </a:pPr>
            <a:r>
              <a:rPr lang="en-US"/>
              <a:t>Incentives &amp; Trading Schemes - These include Change in relative prices &amp; other Trading schemes such as carbon emission scheme.</a:t>
            </a:r>
            <a:endParaRPr/>
          </a:p>
          <a:p>
            <a:pPr marL="457200" lvl="0" indent="-342900" algn="just" rtl="0">
              <a:lnSpc>
                <a:spcPct val="115000"/>
              </a:lnSpc>
              <a:spcBef>
                <a:spcPts val="0"/>
              </a:spcBef>
              <a:spcAft>
                <a:spcPts val="0"/>
              </a:spcAft>
              <a:buSzPts val="1800"/>
              <a:buChar char="●"/>
            </a:pPr>
            <a:r>
              <a:rPr lang="en-US"/>
              <a:t>Fiscal measures - These measures include charging taxes on harmful products to make it expensive eg. tobacco prices have been increasing in order to decrease its usage by the consumers and subsidies are provided on production &amp; consumption of desirable goods eg. Fertilisers </a:t>
            </a:r>
            <a:endParaRPr/>
          </a:p>
          <a:p>
            <a:pPr marL="0" lvl="0" indent="0" algn="l" rtl="0">
              <a:spcBef>
                <a:spcPts val="2100"/>
              </a:spcBef>
              <a:spcAft>
                <a:spcPts val="21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838200" y="365126"/>
            <a:ext cx="10407555" cy="7403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b="1"/>
              <a:t>Self Regulation &amp; Co- Regulation</a:t>
            </a:r>
            <a:endParaRPr b="1"/>
          </a:p>
        </p:txBody>
      </p:sp>
      <p:sp>
        <p:nvSpPr>
          <p:cNvPr id="146" name="Google Shape;146;p5"/>
          <p:cNvSpPr txBox="1">
            <a:spLocks noGrp="1"/>
          </p:cNvSpPr>
          <p:nvPr>
            <p:ph type="body" idx="1"/>
          </p:nvPr>
        </p:nvSpPr>
        <p:spPr>
          <a:xfrm>
            <a:off x="838200" y="1105475"/>
            <a:ext cx="10515600" cy="5386200"/>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None/>
            </a:pPr>
            <a:r>
              <a:rPr lang="en-US"/>
              <a:t>The enforcement of rules, regulations &amp; policies by specific individual groups or bodies is self regulation and when the government involvement is present for the incorporation of such regulation by introducing such regulations as laws then it is referred to as co-regulation.</a:t>
            </a:r>
            <a:endParaRPr/>
          </a:p>
          <a:p>
            <a:pPr marL="0" lvl="0" indent="0" algn="just" rtl="0">
              <a:lnSpc>
                <a:spcPct val="115000"/>
              </a:lnSpc>
              <a:spcBef>
                <a:spcPts val="2100"/>
              </a:spcBef>
              <a:spcAft>
                <a:spcPts val="0"/>
              </a:spcAft>
              <a:buNone/>
            </a:pPr>
            <a:r>
              <a:rPr lang="en-US"/>
              <a:t>The objectives &amp; incentives offered under the self or co-regulation framework should be in consistent to each other in order to achieve the desirable results.In other words, the requirements of the consumers should be provided by the self or co-regulatory framework.</a:t>
            </a:r>
            <a:endParaRPr/>
          </a:p>
          <a:p>
            <a:pPr marL="0" lvl="0" indent="0" algn="just" rtl="0">
              <a:lnSpc>
                <a:spcPct val="115000"/>
              </a:lnSpc>
              <a:spcBef>
                <a:spcPts val="2100"/>
              </a:spcBef>
              <a:spcAft>
                <a:spcPts val="0"/>
              </a:spcAft>
              <a:buNone/>
            </a:pPr>
            <a:r>
              <a:rPr lang="en-US"/>
              <a:t>An example could be industry standards that are set up by a specific industry for internal control is self-regulation but when these standards are legally incorporated in law then it is  co-regulation.</a:t>
            </a:r>
            <a:endParaRPr/>
          </a:p>
          <a:p>
            <a:pPr marL="0" lvl="0" indent="0" algn="just" rtl="0">
              <a:lnSpc>
                <a:spcPct val="115000"/>
              </a:lnSpc>
              <a:spcBef>
                <a:spcPts val="2100"/>
              </a:spcBef>
              <a:spcAft>
                <a:spcPts val="21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47a6d2801a_0_1170"/>
          <p:cNvSpPr txBox="1">
            <a:spLocks noGrp="1"/>
          </p:cNvSpPr>
          <p:nvPr>
            <p:ph type="body" idx="1"/>
          </p:nvPr>
        </p:nvSpPr>
        <p:spPr>
          <a:xfrm>
            <a:off x="849750" y="901875"/>
            <a:ext cx="10492500" cy="54471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a:t>They provide greater flexibility, less costing &amp; easy adaptability for the consumers &amp; affected sector. This mode of regulation is considered highly effective compared to other instruments &amp; possesses transparency.</a:t>
            </a:r>
            <a:endParaRPr/>
          </a:p>
          <a:p>
            <a:pPr marL="0" lvl="0" indent="0" algn="just" rtl="0">
              <a:lnSpc>
                <a:spcPct val="115000"/>
              </a:lnSpc>
              <a:spcBef>
                <a:spcPts val="2100"/>
              </a:spcBef>
              <a:spcAft>
                <a:spcPts val="0"/>
              </a:spcAft>
              <a:buNone/>
            </a:pPr>
            <a:r>
              <a:rPr lang="en-US"/>
              <a:t>The self-regulation &amp; co-regulation instruments should aim at minimising the costs &amp; maximising the benefits for the consumers. The regulations should be created in order to be beneficial for the target group of consumers.</a:t>
            </a:r>
            <a:endParaRPr/>
          </a:p>
          <a:p>
            <a:pPr marL="0" lvl="0" indent="0" algn="just" rtl="0">
              <a:lnSpc>
                <a:spcPct val="115000"/>
              </a:lnSpc>
              <a:spcBef>
                <a:spcPts val="2100"/>
              </a:spcBef>
              <a:spcAft>
                <a:spcPts val="0"/>
              </a:spcAft>
              <a:buClr>
                <a:schemeClr val="dk1"/>
              </a:buClr>
              <a:buSzPts val="1100"/>
              <a:buFont typeface="Arial"/>
              <a:buNone/>
            </a:pPr>
            <a:r>
              <a:rPr lang="en-US"/>
              <a:t>They can be tailor-made as per the industry requirements and the effectiveness required for a particular sector. The dispute resolution process should also be created in case of concerns raised from those affected from the relevant sector.</a:t>
            </a:r>
            <a:endParaRPr/>
          </a:p>
          <a:p>
            <a:pPr marL="0" lvl="0" indent="0" algn="l" rtl="0">
              <a:spcBef>
                <a:spcPts val="2100"/>
              </a:spcBef>
              <a:spcAft>
                <a:spcPts val="21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838200" y="365125"/>
            <a:ext cx="10284600" cy="658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b="1"/>
              <a:t>Information and education schemes </a:t>
            </a:r>
            <a:endParaRPr b="1"/>
          </a:p>
        </p:txBody>
      </p:sp>
      <p:sp>
        <p:nvSpPr>
          <p:cNvPr id="158" name="Google Shape;158;p6"/>
          <p:cNvSpPr txBox="1">
            <a:spLocks noGrp="1"/>
          </p:cNvSpPr>
          <p:nvPr>
            <p:ph type="body" idx="1"/>
          </p:nvPr>
        </p:nvSpPr>
        <p:spPr>
          <a:xfrm>
            <a:off x="838200" y="1119125"/>
            <a:ext cx="10515600" cy="5247300"/>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None/>
            </a:pPr>
            <a:r>
              <a:rPr lang="en-US"/>
              <a:t>These measures include making information available to businesses &amp; customers through relevant education campaigns. Through spreading awareness among the consumers &amp; businesses, they can be made more susceptible to the regulatory framework.</a:t>
            </a:r>
            <a:endParaRPr/>
          </a:p>
          <a:p>
            <a:pPr marL="0" lvl="0" indent="0" algn="just" rtl="0">
              <a:lnSpc>
                <a:spcPct val="115000"/>
              </a:lnSpc>
              <a:spcBef>
                <a:spcPts val="2100"/>
              </a:spcBef>
              <a:spcAft>
                <a:spcPts val="0"/>
              </a:spcAft>
              <a:buNone/>
            </a:pPr>
            <a:r>
              <a:rPr lang="en-US"/>
              <a:t>These alternative regulatory measures help the consumers in acceptance of all forms of regulations including the traditional form of regulation. There are no strict requirements for the information &amp; education schemes but are equally important for spreading crucial information on regulations among the target group.</a:t>
            </a:r>
            <a:endParaRPr/>
          </a:p>
          <a:p>
            <a:pPr marL="0" lvl="0" indent="0" algn="just" rtl="0">
              <a:lnSpc>
                <a:spcPct val="115000"/>
              </a:lnSpc>
              <a:spcBef>
                <a:spcPts val="2100"/>
              </a:spcBef>
              <a:spcAft>
                <a:spcPts val="0"/>
              </a:spcAft>
              <a:buNone/>
            </a:pPr>
            <a:r>
              <a:rPr lang="en-US"/>
              <a:t>The objectives are pre-defined while carrying out the education schemes &amp; information awareness.</a:t>
            </a:r>
            <a:endParaRPr/>
          </a:p>
          <a:p>
            <a:pPr marL="0" lvl="0" indent="0" algn="just" rtl="0">
              <a:lnSpc>
                <a:spcPct val="115000"/>
              </a:lnSpc>
              <a:spcBef>
                <a:spcPts val="2100"/>
              </a:spcBef>
              <a:spcAft>
                <a:spcPts val="0"/>
              </a:spcAft>
              <a:buNone/>
            </a:pPr>
            <a:endParaRPr/>
          </a:p>
          <a:p>
            <a:pPr marL="457200" lvl="0" indent="0" algn="l" rtl="0">
              <a:lnSpc>
                <a:spcPct val="150000"/>
              </a:lnSpc>
              <a:spcBef>
                <a:spcPts val="2100"/>
              </a:spcBef>
              <a:spcAft>
                <a:spcPts val="0"/>
              </a:spcAft>
              <a:buNone/>
            </a:pPr>
            <a:endParaRPr/>
          </a:p>
          <a:p>
            <a:pPr marL="228600" lvl="0" indent="-50800" algn="l" rtl="0">
              <a:lnSpc>
                <a:spcPct val="90000"/>
              </a:lnSpc>
              <a:spcBef>
                <a:spcPts val="2100"/>
              </a:spcBef>
              <a:spcAft>
                <a:spcPts val="210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47a6d2801a_0_1176"/>
          <p:cNvSpPr txBox="1">
            <a:spLocks noGrp="1"/>
          </p:cNvSpPr>
          <p:nvPr>
            <p:ph type="body" idx="1"/>
          </p:nvPr>
        </p:nvSpPr>
        <p:spPr>
          <a:xfrm>
            <a:off x="838200" y="698325"/>
            <a:ext cx="10515600" cy="54786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a:t>Fairness &amp; equality is to be kept in mind while dissemination of information among the relevant groups. The lack in spreading awareness among the relevant groups can cause issues among the consumers on the information not being provided.</a:t>
            </a:r>
            <a:endParaRPr/>
          </a:p>
          <a:p>
            <a:pPr marL="0" lvl="0" indent="0" algn="just" rtl="0">
              <a:lnSpc>
                <a:spcPct val="115000"/>
              </a:lnSpc>
              <a:spcBef>
                <a:spcPts val="2100"/>
              </a:spcBef>
              <a:spcAft>
                <a:spcPts val="0"/>
              </a:spcAft>
              <a:buNone/>
            </a:pPr>
            <a:r>
              <a:rPr lang="en-US"/>
              <a:t>There is generally no direct government intervention but there are costs charged for non- compliance by the producer for dissemination of such information. An example of the same is spreading information through labelling requirements eg. product labelling</a:t>
            </a:r>
            <a:endParaRPr/>
          </a:p>
          <a:p>
            <a:pPr marL="0" lvl="0" indent="0" algn="just" rtl="0">
              <a:lnSpc>
                <a:spcPct val="115000"/>
              </a:lnSpc>
              <a:spcBef>
                <a:spcPts val="2100"/>
              </a:spcBef>
              <a:spcAft>
                <a:spcPts val="21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47a6d2801a_0_115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Assessing alternatives to Regulation</a:t>
            </a:r>
            <a:endParaRPr b="1"/>
          </a:p>
        </p:txBody>
      </p:sp>
      <p:sp>
        <p:nvSpPr>
          <p:cNvPr id="171" name="Google Shape;171;g47a6d2801a_0_1158"/>
          <p:cNvSpPr txBox="1">
            <a:spLocks noGrp="1"/>
          </p:cNvSpPr>
          <p:nvPr>
            <p:ph type="body" idx="1"/>
          </p:nvPr>
        </p:nvSpPr>
        <p:spPr>
          <a:xfrm>
            <a:off x="712925" y="1355925"/>
            <a:ext cx="10515600" cy="5323500"/>
          </a:xfrm>
          <a:prstGeom prst="rect">
            <a:avLst/>
          </a:prstGeom>
        </p:spPr>
        <p:txBody>
          <a:bodyPr spcFirstLastPara="1" wrap="square" lIns="91425" tIns="45700" rIns="91425" bIns="45700" anchor="t" anchorCtr="0">
            <a:noAutofit/>
          </a:bodyPr>
          <a:lstStyle/>
          <a:p>
            <a:pPr marL="0" lvl="0" indent="0" algn="just" rtl="0">
              <a:lnSpc>
                <a:spcPct val="115000"/>
              </a:lnSpc>
              <a:spcBef>
                <a:spcPts val="1000"/>
              </a:spcBef>
              <a:spcAft>
                <a:spcPts val="0"/>
              </a:spcAft>
              <a:buNone/>
            </a:pPr>
            <a:r>
              <a:rPr lang="en-US"/>
              <a:t>The Alternatives to Regulation are to be analysed and applied appropriately for relevant industry/ sector on the below parameters:</a:t>
            </a:r>
            <a:endParaRPr/>
          </a:p>
          <a:p>
            <a:pPr marL="457200" lvl="0" indent="-342900" algn="just" rtl="0">
              <a:lnSpc>
                <a:spcPct val="115000"/>
              </a:lnSpc>
              <a:spcBef>
                <a:spcPts val="2100"/>
              </a:spcBef>
              <a:spcAft>
                <a:spcPts val="0"/>
              </a:spcAft>
              <a:buSzPts val="1800"/>
              <a:buChar char="➢"/>
            </a:pPr>
            <a:r>
              <a:rPr lang="en-US" u="sng"/>
              <a:t>Effectiveness</a:t>
            </a:r>
            <a:r>
              <a:rPr lang="en-US"/>
              <a:t> -In order to effectively introduce the alternative regulation, the objectives should be identified and should be in consistent with the other regulations persistent in the relevant sector.In order to have an effective alternative regulation,dispute resolution mechanisms should also be infused along with the regulations.</a:t>
            </a:r>
            <a:endParaRPr/>
          </a:p>
          <a:p>
            <a:pPr marL="457200" lvl="0" indent="-342900" algn="just" rtl="0">
              <a:lnSpc>
                <a:spcPct val="115000"/>
              </a:lnSpc>
              <a:spcBef>
                <a:spcPts val="0"/>
              </a:spcBef>
              <a:spcAft>
                <a:spcPts val="0"/>
              </a:spcAft>
              <a:buSzPts val="1800"/>
              <a:buChar char="➢"/>
            </a:pPr>
            <a:r>
              <a:rPr lang="en-US" u="sng"/>
              <a:t>Feedback &amp; Monitoring</a:t>
            </a:r>
            <a:r>
              <a:rPr lang="en-US"/>
              <a:t> - The alternative regulatory framework will only be successful if it’s compliance takes place. It is essential that the regulations are being complied with and appropriate mechanisms for feedback &amp; monitoring are in place.</a:t>
            </a:r>
            <a:endParaRPr/>
          </a:p>
          <a:p>
            <a:pPr marL="0" lvl="0" indent="0" algn="just" rtl="0">
              <a:lnSpc>
                <a:spcPct val="115000"/>
              </a:lnSpc>
              <a:spcBef>
                <a:spcPts val="2100"/>
              </a:spcBef>
              <a:spcAft>
                <a:spcPts val="21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47a6d2801a_0_1182"/>
          <p:cNvSpPr txBox="1">
            <a:spLocks noGrp="1"/>
          </p:cNvSpPr>
          <p:nvPr>
            <p:ph type="body" idx="1"/>
          </p:nvPr>
        </p:nvSpPr>
        <p:spPr>
          <a:xfrm>
            <a:off x="838200" y="688925"/>
            <a:ext cx="10515600" cy="5487900"/>
          </a:xfrm>
          <a:prstGeom prst="rect">
            <a:avLst/>
          </a:prstGeom>
        </p:spPr>
        <p:txBody>
          <a:bodyPr spcFirstLastPara="1" wrap="square" lIns="91425" tIns="45700" rIns="91425" bIns="45700" anchor="t" anchorCtr="0">
            <a:noAutofit/>
          </a:bodyPr>
          <a:lstStyle/>
          <a:p>
            <a:pPr marL="457200" lvl="0" indent="-342900" algn="just" rtl="0">
              <a:lnSpc>
                <a:spcPct val="115000"/>
              </a:lnSpc>
              <a:spcBef>
                <a:spcPts val="1000"/>
              </a:spcBef>
              <a:spcAft>
                <a:spcPts val="0"/>
              </a:spcAft>
              <a:buSzPts val="1800"/>
              <a:buChar char="➢"/>
            </a:pPr>
            <a:r>
              <a:rPr lang="en-US" u="sng"/>
              <a:t>Efficiency</a:t>
            </a:r>
            <a:r>
              <a:rPr lang="en-US"/>
              <a:t> - The efficiency of the alternative regulation can be assessed by the maximisation of benefits &amp; the minimisation of costs by its applicability. It is to be measured by its flexibility &amp; the reduction in compliance costs in the relevant sector.</a:t>
            </a:r>
            <a:endParaRPr/>
          </a:p>
          <a:p>
            <a:pPr marL="457200" lvl="0" indent="-342900" algn="just" rtl="0">
              <a:lnSpc>
                <a:spcPct val="115000"/>
              </a:lnSpc>
              <a:spcBef>
                <a:spcPts val="0"/>
              </a:spcBef>
              <a:spcAft>
                <a:spcPts val="0"/>
              </a:spcAft>
              <a:buSzPts val="1800"/>
              <a:buChar char="➢"/>
            </a:pPr>
            <a:r>
              <a:rPr lang="en-US" u="sng"/>
              <a:t>Equity &amp; fairness considerations</a:t>
            </a:r>
            <a:r>
              <a:rPr lang="en-US"/>
              <a:t>- While applying the use of alternative regulation, it is to be ensured that it is fair to all the relevant groups in the industry or sector it is applied at. If not applied fairly, there can be non-acceptance by the consumers &amp; businesses and can be a failure for the alternative regulatory framework.Further, with the introduction of the alternative regulatory framework, the transparency is to be maintained &amp; appropriate complaints resolution mechanism is to be created.</a:t>
            </a:r>
            <a:endParaRPr u="sng"/>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47a6d2801a_0_118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4" name="Google Shape;184;g47a6d2801a_0_118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4800" b="1"/>
              <a:t>Thank you !!</a:t>
            </a:r>
            <a:endParaRPr sz="4800" b="1"/>
          </a:p>
          <a:p>
            <a:pPr marL="0" lvl="0" indent="0" algn="ctr" rtl="0">
              <a:spcBef>
                <a:spcPts val="2100"/>
              </a:spcBef>
              <a:spcAft>
                <a:spcPts val="2100"/>
              </a:spcAft>
              <a:buNone/>
            </a:pPr>
            <a:endParaRPr sz="4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47a6d2801a_0_0"/>
          <p:cNvSpPr txBox="1">
            <a:spLocks noGrp="1"/>
          </p:cNvSpPr>
          <p:nvPr>
            <p:ph type="title"/>
          </p:nvPr>
        </p:nvSpPr>
        <p:spPr>
          <a:xfrm>
            <a:off x="589650" y="365100"/>
            <a:ext cx="11360700" cy="137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What do we mean by Alternatives to Regulation?</a:t>
            </a:r>
            <a:endParaRPr b="1"/>
          </a:p>
        </p:txBody>
      </p:sp>
      <p:sp>
        <p:nvSpPr>
          <p:cNvPr id="78" name="Google Shape;78;g47a6d2801a_0_0"/>
          <p:cNvSpPr txBox="1">
            <a:spLocks noGrp="1"/>
          </p:cNvSpPr>
          <p:nvPr>
            <p:ph type="body" idx="1"/>
          </p:nvPr>
        </p:nvSpPr>
        <p:spPr>
          <a:xfrm>
            <a:off x="763300" y="1580525"/>
            <a:ext cx="10666800" cy="4944000"/>
          </a:xfrm>
          <a:prstGeom prst="rect">
            <a:avLst/>
          </a:prstGeom>
        </p:spPr>
        <p:txBody>
          <a:bodyPr spcFirstLastPara="1" wrap="square" lIns="91425" tIns="45700" rIns="91425" bIns="45700" anchor="t" anchorCtr="0">
            <a:noAutofit/>
          </a:bodyPr>
          <a:lstStyle/>
          <a:p>
            <a:pPr marL="0" lvl="0" indent="0" algn="just" rtl="0">
              <a:lnSpc>
                <a:spcPct val="115000"/>
              </a:lnSpc>
              <a:spcBef>
                <a:spcPts val="1000"/>
              </a:spcBef>
              <a:spcAft>
                <a:spcPts val="0"/>
              </a:spcAft>
              <a:buNone/>
            </a:pPr>
            <a:r>
              <a:rPr lang="en-US"/>
              <a:t>An alternative to a regulation is a strategy,policy or process of inducing other ways of regulation other than the stringent rule of law for incorporating regulatory procedures in the economic market.</a:t>
            </a:r>
            <a:endParaRPr/>
          </a:p>
          <a:p>
            <a:pPr marL="0" lvl="0" indent="0" algn="just" rtl="0">
              <a:lnSpc>
                <a:spcPct val="115000"/>
              </a:lnSpc>
              <a:spcBef>
                <a:spcPts val="2100"/>
              </a:spcBef>
              <a:spcAft>
                <a:spcPts val="0"/>
              </a:spcAft>
              <a:buNone/>
            </a:pPr>
            <a:r>
              <a:rPr lang="en-US"/>
              <a:t>These Alternatives can be, market based instruments, self-regulation &amp; co- regulation policies or through spreading information &amp; education schemes among the consumers &amp; policy makers in order to introduce more awareness on the regulations, so the acceptance of such regulatory process is easier for the consumers.</a:t>
            </a:r>
            <a:endParaRPr/>
          </a:p>
          <a:p>
            <a:pPr marL="0" lvl="0" indent="0" algn="just" rtl="0">
              <a:lnSpc>
                <a:spcPct val="115000"/>
              </a:lnSpc>
              <a:spcBef>
                <a:spcPts val="2100"/>
              </a:spcBef>
              <a:spcAft>
                <a:spcPts val="21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7bd15f63f1_0_825"/>
          <p:cNvSpPr txBox="1">
            <a:spLocks noGrp="1"/>
          </p:cNvSpPr>
          <p:nvPr>
            <p:ph type="body" idx="1"/>
          </p:nvPr>
        </p:nvSpPr>
        <p:spPr>
          <a:xfrm>
            <a:off x="594700" y="285200"/>
            <a:ext cx="10803900" cy="5793900"/>
          </a:xfrm>
          <a:prstGeom prst="rect">
            <a:avLst/>
          </a:prstGeom>
        </p:spPr>
        <p:txBody>
          <a:bodyPr spcFirstLastPara="1" wrap="square" lIns="91425" tIns="45700" rIns="91425" bIns="45700" anchor="t" anchorCtr="0">
            <a:noAutofit/>
          </a:bodyPr>
          <a:lstStyle/>
          <a:p>
            <a:pPr marL="0" lvl="0" indent="0" algn="just" rtl="0">
              <a:lnSpc>
                <a:spcPct val="115000"/>
              </a:lnSpc>
              <a:spcBef>
                <a:spcPts val="1000"/>
              </a:spcBef>
              <a:spcAft>
                <a:spcPts val="0"/>
              </a:spcAft>
              <a:buNone/>
            </a:pPr>
            <a:r>
              <a:rPr lang="en-US"/>
              <a:t>The alternatives to regulation should be incorporated along with other traditional regulatory framework, as they provide greater flexibility and can be applied as per the market conditions of the state and as per the relevant industry</a:t>
            </a:r>
            <a:endParaRPr/>
          </a:p>
          <a:p>
            <a:pPr marL="57150" lvl="0" indent="0" algn="just" rtl="0">
              <a:lnSpc>
                <a:spcPct val="115000"/>
              </a:lnSpc>
              <a:spcBef>
                <a:spcPts val="2100"/>
              </a:spcBef>
              <a:spcAft>
                <a:spcPts val="0"/>
              </a:spcAft>
              <a:buNone/>
            </a:pPr>
            <a:r>
              <a:rPr lang="en-US"/>
              <a:t>For successful application of the alternative regulation, one must assess the market scenario first to analyse as to what may work &amp; what may not.These alternatives help the industry to break the common norms &amp; process of traditional regulation &amp; provides flexible approach to regulation.</a:t>
            </a:r>
            <a:endParaRPr/>
          </a:p>
          <a:p>
            <a:pPr marL="57150" lvl="0" indent="0" algn="just" rtl="0">
              <a:lnSpc>
                <a:spcPct val="115000"/>
              </a:lnSpc>
              <a:spcBef>
                <a:spcPts val="2100"/>
              </a:spcBef>
              <a:spcAft>
                <a:spcPts val="0"/>
              </a:spcAft>
              <a:buNone/>
            </a:pPr>
            <a:r>
              <a:rPr lang="en-US"/>
              <a:t>Processes like Regulatory Impact Assessment can be carried out in order to identify the advantages &amp; disadvantages of the alternatives in the relevant industry or market. Rather than following the general create &amp; regulate approach The alternatives to regulation are to be incorporated during the policy making process itself and follows the “regulate first” approach.</a:t>
            </a:r>
            <a:endParaRPr/>
          </a:p>
          <a:p>
            <a:pPr marL="0" lvl="0" indent="0" algn="l" rtl="0">
              <a:lnSpc>
                <a:spcPct val="150000"/>
              </a:lnSpc>
              <a:spcBef>
                <a:spcPts val="2100"/>
              </a:spcBef>
              <a:spcAft>
                <a:spcPts val="21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Advantages of Alternatives to Regulation</a:t>
            </a:r>
            <a:endParaRPr b="1"/>
          </a:p>
        </p:txBody>
      </p:sp>
      <p:sp>
        <p:nvSpPr>
          <p:cNvPr id="90" name="Google Shape;90;p2"/>
          <p:cNvSpPr txBox="1">
            <a:spLocks noGrp="1"/>
          </p:cNvSpPr>
          <p:nvPr>
            <p:ph type="body" idx="1"/>
          </p:nvPr>
        </p:nvSpPr>
        <p:spPr>
          <a:xfrm>
            <a:off x="759475" y="1502800"/>
            <a:ext cx="10515600" cy="4832100"/>
          </a:xfrm>
          <a:prstGeom prst="rect">
            <a:avLst/>
          </a:prstGeom>
          <a:noFill/>
          <a:ln>
            <a:noFill/>
          </a:ln>
        </p:spPr>
        <p:txBody>
          <a:bodyPr spcFirstLastPara="1" wrap="square" lIns="91425" tIns="45700" rIns="91425" bIns="45700" anchor="t" anchorCtr="0">
            <a:normAutofit/>
          </a:bodyPr>
          <a:lstStyle/>
          <a:p>
            <a:pPr marL="457200" lvl="0" indent="-342900" algn="just" rtl="0">
              <a:lnSpc>
                <a:spcPct val="115000"/>
              </a:lnSpc>
              <a:spcBef>
                <a:spcPts val="0"/>
              </a:spcBef>
              <a:spcAft>
                <a:spcPts val="0"/>
              </a:spcAft>
              <a:buSzPts val="1800"/>
              <a:buChar char="❖"/>
            </a:pPr>
            <a:r>
              <a:rPr lang="en-US"/>
              <a:t>It is more Flexible than the traditional approach of Regulation.</a:t>
            </a:r>
            <a:endParaRPr/>
          </a:p>
          <a:p>
            <a:pPr marL="457200" lvl="0" indent="-342900" algn="just" rtl="0">
              <a:lnSpc>
                <a:spcPct val="115000"/>
              </a:lnSpc>
              <a:spcBef>
                <a:spcPts val="0"/>
              </a:spcBef>
              <a:spcAft>
                <a:spcPts val="0"/>
              </a:spcAft>
              <a:buSzPts val="1800"/>
              <a:buChar char="❖"/>
            </a:pPr>
            <a:r>
              <a:rPr lang="en-US"/>
              <a:t>Generally Easy to incorporate as current regulation can be improved with the changes in policies.</a:t>
            </a:r>
            <a:endParaRPr/>
          </a:p>
          <a:p>
            <a:pPr marL="457200" lvl="0" indent="-342900" algn="just" rtl="0">
              <a:lnSpc>
                <a:spcPct val="115000"/>
              </a:lnSpc>
              <a:spcBef>
                <a:spcPts val="0"/>
              </a:spcBef>
              <a:spcAft>
                <a:spcPts val="0"/>
              </a:spcAft>
              <a:buSzPts val="1800"/>
              <a:buChar char="❖"/>
            </a:pPr>
            <a:r>
              <a:rPr lang="en-US"/>
              <a:t>Alternative regulation guides the policy makers in drafting efficient policies.</a:t>
            </a:r>
            <a:endParaRPr/>
          </a:p>
          <a:p>
            <a:pPr marL="457200" lvl="0" indent="-342900" algn="just" rtl="0">
              <a:lnSpc>
                <a:spcPct val="115000"/>
              </a:lnSpc>
              <a:spcBef>
                <a:spcPts val="0"/>
              </a:spcBef>
              <a:spcAft>
                <a:spcPts val="0"/>
              </a:spcAft>
              <a:buSzPts val="1800"/>
              <a:buChar char="❖"/>
            </a:pPr>
            <a:r>
              <a:rPr lang="en-US"/>
              <a:t>It helps in effective decision making by the regulators &amp; policy makers.</a:t>
            </a:r>
            <a:endParaRPr/>
          </a:p>
          <a:p>
            <a:pPr marL="457200" lvl="0" indent="-342900" algn="just" rtl="0">
              <a:lnSpc>
                <a:spcPct val="115000"/>
              </a:lnSpc>
              <a:spcBef>
                <a:spcPts val="0"/>
              </a:spcBef>
              <a:spcAft>
                <a:spcPts val="0"/>
              </a:spcAft>
              <a:buSzPts val="1800"/>
              <a:buChar char="❖"/>
            </a:pPr>
            <a:r>
              <a:rPr lang="en-US"/>
              <a:t>It minimises the regulation costs.</a:t>
            </a:r>
            <a:endParaRPr/>
          </a:p>
          <a:p>
            <a:pPr marL="457200" lvl="0" indent="-342900" algn="just" rtl="0">
              <a:lnSpc>
                <a:spcPct val="115000"/>
              </a:lnSpc>
              <a:spcBef>
                <a:spcPts val="0"/>
              </a:spcBef>
              <a:spcAft>
                <a:spcPts val="0"/>
              </a:spcAft>
              <a:buSzPts val="1800"/>
              <a:buChar char="❖"/>
            </a:pPr>
            <a:r>
              <a:rPr lang="en-US"/>
              <a:t>It can be altered as per the Industry needs &amp; requirements</a:t>
            </a:r>
            <a:endParaRPr/>
          </a:p>
          <a:p>
            <a:pPr marL="457200" lvl="0" indent="-342900" algn="just" rtl="0">
              <a:lnSpc>
                <a:spcPct val="115000"/>
              </a:lnSpc>
              <a:spcBef>
                <a:spcPts val="0"/>
              </a:spcBef>
              <a:spcAft>
                <a:spcPts val="0"/>
              </a:spcAft>
              <a:buSzPts val="1800"/>
              <a:buChar char="❖"/>
            </a:pPr>
            <a:r>
              <a:rPr lang="en-US"/>
              <a:t>The tradition form of regulation may not be successful with the ever-changing needs of the economy but alternatives to regulation can help modify policies as per the changing needs of the markets.</a:t>
            </a:r>
            <a:endParaRPr/>
          </a:p>
          <a:p>
            <a:pPr marL="457200" lvl="0" indent="0" algn="l" rtl="0">
              <a:lnSpc>
                <a:spcPct val="150000"/>
              </a:lnSpc>
              <a:spcBef>
                <a:spcPts val="2100"/>
              </a:spcBef>
              <a:spcAft>
                <a:spcPts val="0"/>
              </a:spcAft>
              <a:buNone/>
            </a:pPr>
            <a:endParaRPr i="1"/>
          </a:p>
          <a:p>
            <a:pPr marL="457200" lvl="0" indent="0" algn="l" rtl="0">
              <a:lnSpc>
                <a:spcPct val="115000"/>
              </a:lnSpc>
              <a:spcBef>
                <a:spcPts val="2100"/>
              </a:spcBef>
              <a:spcAft>
                <a:spcPts val="0"/>
              </a:spcAft>
              <a:buNone/>
            </a:pPr>
            <a:endParaRPr/>
          </a:p>
          <a:p>
            <a:pPr marL="228600" lvl="0" indent="0" algn="l" rtl="0">
              <a:lnSpc>
                <a:spcPct val="90000"/>
              </a:lnSpc>
              <a:spcBef>
                <a:spcPts val="2100"/>
              </a:spcBef>
              <a:spcAft>
                <a:spcPts val="21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47a6d2801a_0_6"/>
          <p:cNvSpPr txBox="1">
            <a:spLocks noGrp="1"/>
          </p:cNvSpPr>
          <p:nvPr>
            <p:ph type="title"/>
          </p:nvPr>
        </p:nvSpPr>
        <p:spPr>
          <a:xfrm>
            <a:off x="838200" y="365125"/>
            <a:ext cx="10602300" cy="978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Barriers to Alternative Regulation</a:t>
            </a:r>
            <a:endParaRPr b="1"/>
          </a:p>
        </p:txBody>
      </p:sp>
      <p:sp>
        <p:nvSpPr>
          <p:cNvPr id="97" name="Google Shape;97;g47a6d2801a_0_6"/>
          <p:cNvSpPr txBox="1">
            <a:spLocks noGrp="1"/>
          </p:cNvSpPr>
          <p:nvPr>
            <p:ph type="body" idx="1"/>
          </p:nvPr>
        </p:nvSpPr>
        <p:spPr>
          <a:xfrm>
            <a:off x="838200" y="1469250"/>
            <a:ext cx="10515600" cy="4833600"/>
          </a:xfrm>
          <a:prstGeom prst="rect">
            <a:avLst/>
          </a:prstGeom>
        </p:spPr>
        <p:txBody>
          <a:bodyPr spcFirstLastPara="1" wrap="square" lIns="91425" tIns="45700" rIns="91425" bIns="45700" anchor="t" anchorCtr="0">
            <a:noAutofit/>
          </a:bodyPr>
          <a:lstStyle/>
          <a:p>
            <a:pPr marL="457200" lvl="0" indent="-342900" algn="just" rtl="0">
              <a:lnSpc>
                <a:spcPct val="115000"/>
              </a:lnSpc>
              <a:spcBef>
                <a:spcPts val="1000"/>
              </a:spcBef>
              <a:spcAft>
                <a:spcPts val="0"/>
              </a:spcAft>
              <a:buSzPts val="1800"/>
              <a:buChar char="●"/>
            </a:pPr>
            <a:r>
              <a:rPr lang="en-US"/>
              <a:t>Alternative regulation is considered risky as the application may not always achieve the defined objectives.</a:t>
            </a:r>
            <a:endParaRPr/>
          </a:p>
          <a:p>
            <a:pPr marL="457200" lvl="0" indent="-342900" algn="just" rtl="0">
              <a:lnSpc>
                <a:spcPct val="115000"/>
              </a:lnSpc>
              <a:spcBef>
                <a:spcPts val="0"/>
              </a:spcBef>
              <a:spcAft>
                <a:spcPts val="0"/>
              </a:spcAft>
              <a:buSzPts val="1800"/>
              <a:buChar char="●"/>
            </a:pPr>
            <a:r>
              <a:rPr lang="en-US"/>
              <a:t>May not be easily acceptable by the consumers</a:t>
            </a:r>
            <a:endParaRPr/>
          </a:p>
          <a:p>
            <a:pPr marL="457200" lvl="0" indent="-342900" algn="just" rtl="0">
              <a:lnSpc>
                <a:spcPct val="115000"/>
              </a:lnSpc>
              <a:spcBef>
                <a:spcPts val="0"/>
              </a:spcBef>
              <a:spcAft>
                <a:spcPts val="0"/>
              </a:spcAft>
              <a:buSzPts val="1800"/>
              <a:buChar char="●"/>
            </a:pPr>
            <a:r>
              <a:rPr lang="en-US"/>
              <a:t>policy makers reluctant to use these alternatives because of the unpredictability &amp; perception of risks involved with it, which further brings out fear in the consumers as well.</a:t>
            </a:r>
            <a:endParaRPr/>
          </a:p>
          <a:p>
            <a:pPr marL="457200" lvl="0" indent="-342900" algn="just" rtl="0">
              <a:lnSpc>
                <a:spcPct val="115000"/>
              </a:lnSpc>
              <a:spcBef>
                <a:spcPts val="0"/>
              </a:spcBef>
              <a:spcAft>
                <a:spcPts val="0"/>
              </a:spcAft>
              <a:buSzPts val="1800"/>
              <a:buChar char="●"/>
            </a:pPr>
            <a:r>
              <a:rPr lang="en-US"/>
              <a:t>avoidance of the regulation by the consumers affects its applicability.</a:t>
            </a:r>
            <a:endParaRPr/>
          </a:p>
          <a:p>
            <a:pPr marL="457200" lvl="0" indent="-342900" algn="just" rtl="0">
              <a:lnSpc>
                <a:spcPct val="115000"/>
              </a:lnSpc>
              <a:spcBef>
                <a:spcPts val="0"/>
              </a:spcBef>
              <a:spcAft>
                <a:spcPts val="0"/>
              </a:spcAft>
              <a:buSzPts val="1800"/>
              <a:buChar char="●"/>
            </a:pPr>
            <a:r>
              <a:rPr lang="en-US"/>
              <a:t>fear of loss of control by the government.</a:t>
            </a:r>
            <a:endParaRPr/>
          </a:p>
          <a:p>
            <a:pPr marL="457200" lvl="0" indent="-342900" algn="just" rtl="0">
              <a:lnSpc>
                <a:spcPct val="115000"/>
              </a:lnSpc>
              <a:spcBef>
                <a:spcPts val="0"/>
              </a:spcBef>
              <a:spcAft>
                <a:spcPts val="0"/>
              </a:spcAft>
              <a:buSzPts val="1800"/>
              <a:buChar char="●"/>
            </a:pPr>
            <a:r>
              <a:rPr lang="en-US"/>
              <a:t>Lack of knowledge can cause adverse failure of the alternative regulation.</a:t>
            </a:r>
            <a:endParaRPr/>
          </a:p>
          <a:p>
            <a:pPr marL="457200" lvl="0" indent="-342900" algn="just" rtl="0">
              <a:lnSpc>
                <a:spcPct val="115000"/>
              </a:lnSpc>
              <a:spcBef>
                <a:spcPts val="0"/>
              </a:spcBef>
              <a:spcAft>
                <a:spcPts val="0"/>
              </a:spcAft>
              <a:buSzPts val="1800"/>
              <a:buChar char="●"/>
            </a:pPr>
            <a:r>
              <a:rPr lang="en-US"/>
              <a:t>Resistance to change among policy makers &amp; regulators</a:t>
            </a:r>
            <a:endParaRPr/>
          </a:p>
          <a:p>
            <a:pPr marL="457200" lvl="0" indent="0" algn="just" rtl="0">
              <a:lnSpc>
                <a:spcPct val="115000"/>
              </a:lnSpc>
              <a:spcBef>
                <a:spcPts val="2100"/>
              </a:spcBef>
              <a:spcAft>
                <a:spcPts val="0"/>
              </a:spcAft>
              <a:buNone/>
            </a:pPr>
            <a:endParaRPr/>
          </a:p>
          <a:p>
            <a:pPr marL="0" lvl="0" indent="0" algn="l" rtl="0">
              <a:spcBef>
                <a:spcPts val="2100"/>
              </a:spcBef>
              <a:spcAft>
                <a:spcPts val="21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47a6d2801a_0_1134"/>
          <p:cNvSpPr txBox="1">
            <a:spLocks noGrp="1"/>
          </p:cNvSpPr>
          <p:nvPr>
            <p:ph type="body" idx="1"/>
          </p:nvPr>
        </p:nvSpPr>
        <p:spPr>
          <a:xfrm>
            <a:off x="838200" y="583325"/>
            <a:ext cx="10515600" cy="5593500"/>
          </a:xfrm>
          <a:prstGeom prst="rect">
            <a:avLst/>
          </a:prstGeom>
        </p:spPr>
        <p:txBody>
          <a:bodyPr spcFirstLastPara="1" wrap="square" lIns="91425" tIns="45700" rIns="91425" bIns="45700" anchor="t" anchorCtr="0">
            <a:noAutofit/>
          </a:bodyPr>
          <a:lstStyle/>
          <a:p>
            <a:pPr marL="457200" lvl="0" indent="-342900" algn="just" rtl="0">
              <a:lnSpc>
                <a:spcPct val="115000"/>
              </a:lnSpc>
              <a:spcBef>
                <a:spcPts val="1000"/>
              </a:spcBef>
              <a:spcAft>
                <a:spcPts val="0"/>
              </a:spcAft>
              <a:buSzPts val="1800"/>
              <a:buChar char="●"/>
            </a:pPr>
            <a:r>
              <a:rPr lang="en-US"/>
              <a:t>lack of knowledge/awareness in policy makers on use of alternative regulation.</a:t>
            </a:r>
            <a:endParaRPr/>
          </a:p>
          <a:p>
            <a:pPr marL="457200" lvl="0" indent="-342900" algn="just" rtl="0">
              <a:lnSpc>
                <a:spcPct val="115000"/>
              </a:lnSpc>
              <a:spcBef>
                <a:spcPts val="0"/>
              </a:spcBef>
              <a:spcAft>
                <a:spcPts val="0"/>
              </a:spcAft>
              <a:buSzPts val="1800"/>
              <a:buChar char="●"/>
            </a:pPr>
            <a:r>
              <a:rPr lang="en-US"/>
              <a:t>Public opinion may influence the decisions of the Regulators &amp; Policy makers.</a:t>
            </a:r>
            <a:endParaRPr/>
          </a:p>
          <a:p>
            <a:pPr marL="457200" lvl="0" indent="-342900" algn="just" rtl="0">
              <a:lnSpc>
                <a:spcPct val="115000"/>
              </a:lnSpc>
              <a:spcBef>
                <a:spcPts val="0"/>
              </a:spcBef>
              <a:spcAft>
                <a:spcPts val="0"/>
              </a:spcAft>
              <a:buSzPts val="1800"/>
              <a:buChar char="●"/>
            </a:pPr>
            <a:r>
              <a:rPr lang="en-US"/>
              <a:t>The results of the alternative regulators may not be seen in the short term.</a:t>
            </a:r>
            <a:endParaRPr/>
          </a:p>
          <a:p>
            <a:pPr marL="457200" lvl="0" indent="-342900" algn="just" rtl="0">
              <a:lnSpc>
                <a:spcPct val="115000"/>
              </a:lnSpc>
              <a:spcBef>
                <a:spcPts val="0"/>
              </a:spcBef>
              <a:spcAft>
                <a:spcPts val="0"/>
              </a:spcAft>
              <a:buSzPts val="1800"/>
              <a:buChar char="●"/>
            </a:pPr>
            <a:r>
              <a:rPr lang="en-US"/>
              <a:t>Awareness on results outcome through the traditional regulation provides comfort to the regulators hence restricting themselves to choose other modes of regulation.</a:t>
            </a:r>
            <a:endParaRPr/>
          </a:p>
          <a:p>
            <a:pPr marL="457200" lvl="0" indent="-342900" algn="just" rtl="0">
              <a:lnSpc>
                <a:spcPct val="115000"/>
              </a:lnSpc>
              <a:spcBef>
                <a:spcPts val="0"/>
              </a:spcBef>
              <a:spcAft>
                <a:spcPts val="0"/>
              </a:spcAft>
              <a:buSzPts val="1800"/>
              <a:buChar char="●"/>
            </a:pPr>
            <a:r>
              <a:rPr lang="en-US"/>
              <a:t>It raises concerns for the businesses as to the impact of such regulation on the competitors &amp; their reactions to it, which makes them reluctant to show acceptability to alternative regulations.</a:t>
            </a:r>
            <a:endParaRPr/>
          </a:p>
          <a:p>
            <a:pPr marL="457200" lvl="0" indent="0" algn="l" rtl="0">
              <a:lnSpc>
                <a:spcPct val="115000"/>
              </a:lnSpc>
              <a:spcBef>
                <a:spcPts val="2100"/>
              </a:spcBef>
              <a:spcAft>
                <a:spcPts val="21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47a6d2801a_0_1140"/>
          <p:cNvSpPr txBox="1">
            <a:spLocks noGrp="1"/>
          </p:cNvSpPr>
          <p:nvPr>
            <p:ph type="title"/>
          </p:nvPr>
        </p:nvSpPr>
        <p:spPr>
          <a:xfrm>
            <a:off x="718650" y="380900"/>
            <a:ext cx="10754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Overcoming Barriers to Alternative Regulation</a:t>
            </a:r>
            <a:endParaRPr b="1"/>
          </a:p>
        </p:txBody>
      </p:sp>
      <p:sp>
        <p:nvSpPr>
          <p:cNvPr id="110" name="Google Shape;110;g47a6d2801a_0_1140"/>
          <p:cNvSpPr txBox="1">
            <a:spLocks noGrp="1"/>
          </p:cNvSpPr>
          <p:nvPr>
            <p:ph type="body" idx="1"/>
          </p:nvPr>
        </p:nvSpPr>
        <p:spPr>
          <a:xfrm>
            <a:off x="838200" y="1706600"/>
            <a:ext cx="10515600" cy="4351200"/>
          </a:xfrm>
          <a:prstGeom prst="rect">
            <a:avLst/>
          </a:prstGeom>
        </p:spPr>
        <p:txBody>
          <a:bodyPr spcFirstLastPara="1" wrap="square" lIns="91425" tIns="45700" rIns="91425" bIns="45700" anchor="t" anchorCtr="0">
            <a:noAutofit/>
          </a:bodyPr>
          <a:lstStyle/>
          <a:p>
            <a:pPr marL="457200" lvl="0" indent="-342900" algn="just" rtl="0">
              <a:lnSpc>
                <a:spcPct val="115000"/>
              </a:lnSpc>
              <a:spcBef>
                <a:spcPts val="1000"/>
              </a:spcBef>
              <a:spcAft>
                <a:spcPts val="0"/>
              </a:spcAft>
              <a:buSzPts val="1800"/>
              <a:buChar char="❏"/>
            </a:pPr>
            <a:r>
              <a:rPr lang="en-US"/>
              <a:t>Positive &amp; Encouraging policy making to be adopted.</a:t>
            </a:r>
            <a:endParaRPr/>
          </a:p>
          <a:p>
            <a:pPr marL="457200" lvl="0" indent="-342900" algn="just" rtl="0">
              <a:lnSpc>
                <a:spcPct val="115000"/>
              </a:lnSpc>
              <a:spcBef>
                <a:spcPts val="0"/>
              </a:spcBef>
              <a:spcAft>
                <a:spcPts val="0"/>
              </a:spcAft>
              <a:buSzPts val="1800"/>
              <a:buChar char="❏"/>
            </a:pPr>
            <a:r>
              <a:rPr lang="en-US"/>
              <a:t>Promoting regulatory policy makers in early stages of policy formation, in order to weigh the positives &amp; negatives of alternative regulations to further incorporate them in the regulatory process.</a:t>
            </a:r>
            <a:endParaRPr/>
          </a:p>
          <a:p>
            <a:pPr marL="457200" lvl="0" indent="-342900" algn="just" rtl="0">
              <a:lnSpc>
                <a:spcPct val="115000"/>
              </a:lnSpc>
              <a:spcBef>
                <a:spcPts val="0"/>
              </a:spcBef>
              <a:spcAft>
                <a:spcPts val="0"/>
              </a:spcAft>
              <a:buSzPts val="1800"/>
              <a:buChar char="❏"/>
            </a:pPr>
            <a:r>
              <a:rPr lang="en-US"/>
              <a:t>The efficiency &amp; effectiveness of policy making to be considered as compared to policy making after influx of alternative regulation.</a:t>
            </a:r>
            <a:endParaRPr/>
          </a:p>
          <a:p>
            <a:pPr marL="457200" lvl="0" indent="-342900" algn="just" rtl="0">
              <a:lnSpc>
                <a:spcPct val="115000"/>
              </a:lnSpc>
              <a:spcBef>
                <a:spcPts val="0"/>
              </a:spcBef>
              <a:spcAft>
                <a:spcPts val="0"/>
              </a:spcAft>
              <a:buSzPts val="1800"/>
              <a:buChar char="❏"/>
            </a:pPr>
            <a:r>
              <a:rPr lang="en-US"/>
              <a:t>Use of RIA ( Regulatory Impact Assessment) to be incorporated in the policy making process. This would promote transparency &amp; better decision making in the regulatory framework.</a:t>
            </a:r>
            <a:endParaRPr/>
          </a:p>
          <a:p>
            <a:pPr marL="457200" lvl="0" indent="0" algn="l" rtl="0">
              <a:lnSpc>
                <a:spcPct val="115000"/>
              </a:lnSpc>
              <a:spcBef>
                <a:spcPts val="2100"/>
              </a:spcBef>
              <a:spcAft>
                <a:spcPts val="0"/>
              </a:spcAft>
              <a:buNone/>
            </a:pPr>
            <a:endParaRPr/>
          </a:p>
          <a:p>
            <a:pPr marL="0" lvl="0" indent="0" algn="l" rtl="0">
              <a:spcBef>
                <a:spcPts val="2100"/>
              </a:spcBef>
              <a:spcAft>
                <a:spcPts val="21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47a6d2801a_0_1146"/>
          <p:cNvSpPr txBox="1">
            <a:spLocks noGrp="1"/>
          </p:cNvSpPr>
          <p:nvPr>
            <p:ph type="body" idx="1"/>
          </p:nvPr>
        </p:nvSpPr>
        <p:spPr>
          <a:xfrm>
            <a:off x="707800" y="676375"/>
            <a:ext cx="10551600" cy="5642100"/>
          </a:xfrm>
          <a:prstGeom prst="rect">
            <a:avLst/>
          </a:prstGeom>
        </p:spPr>
        <p:txBody>
          <a:bodyPr spcFirstLastPara="1" wrap="square" lIns="91425" tIns="45700" rIns="91425" bIns="45700" anchor="t" anchorCtr="0">
            <a:noAutofit/>
          </a:bodyPr>
          <a:lstStyle/>
          <a:p>
            <a:pPr marL="457200" lvl="0" indent="-342900" algn="just" rtl="0">
              <a:lnSpc>
                <a:spcPct val="115000"/>
              </a:lnSpc>
              <a:spcBef>
                <a:spcPts val="1000"/>
              </a:spcBef>
              <a:spcAft>
                <a:spcPts val="0"/>
              </a:spcAft>
              <a:buSzPts val="1800"/>
              <a:buChar char="❏"/>
            </a:pPr>
            <a:r>
              <a:rPr lang="en-US"/>
              <a:t>RIA process helps identify various issues &amp; the alternatives available to implement for an efficient regulatory framework.</a:t>
            </a:r>
            <a:endParaRPr/>
          </a:p>
          <a:p>
            <a:pPr marL="457200" lvl="0" indent="-342900" algn="just" rtl="0">
              <a:lnSpc>
                <a:spcPct val="115000"/>
              </a:lnSpc>
              <a:spcBef>
                <a:spcPts val="0"/>
              </a:spcBef>
              <a:spcAft>
                <a:spcPts val="0"/>
              </a:spcAft>
              <a:buSzPts val="1800"/>
              <a:buChar char="❏"/>
            </a:pPr>
            <a:r>
              <a:rPr lang="en-US"/>
              <a:t>The awareness amongst the policy makers &amp; regulators on RIA will help increase knowledge &amp; information about the analysis of various alternatives, its costing, advantages, disadvantages &amp; analysis of method of effective decision making, further educating &amp; increasing the capability of the policy makers in applying alternative regulation.</a:t>
            </a:r>
            <a:endParaRPr/>
          </a:p>
          <a:p>
            <a:pPr marL="457200" lvl="0" indent="-342900" algn="just" rtl="0">
              <a:lnSpc>
                <a:spcPct val="115000"/>
              </a:lnSpc>
              <a:spcBef>
                <a:spcPts val="0"/>
              </a:spcBef>
              <a:spcAft>
                <a:spcPts val="0"/>
              </a:spcAft>
              <a:buSzPts val="1800"/>
              <a:buChar char="❏"/>
            </a:pPr>
            <a:r>
              <a:rPr lang="en-US"/>
              <a:t>Conduct of educative programs for the policy makers &amp; regulators on alternative regulation for increased awareness.</a:t>
            </a:r>
            <a:endParaRPr/>
          </a:p>
          <a:p>
            <a:pPr marL="457200" lvl="0" indent="-342900" algn="just" rtl="0">
              <a:lnSpc>
                <a:spcPct val="115000"/>
              </a:lnSpc>
              <a:spcBef>
                <a:spcPts val="0"/>
              </a:spcBef>
              <a:spcAft>
                <a:spcPts val="0"/>
              </a:spcAft>
              <a:buSzPts val="1800"/>
              <a:buChar char="❏"/>
            </a:pPr>
            <a:r>
              <a:rPr lang="en-US"/>
              <a:t>awareness among the consumers on the introduction of alternative regulation to be efficiently conducted in order to reduce the fear &amp; perceptions of risks involved with it.</a:t>
            </a:r>
            <a:endParaRPr/>
          </a:p>
          <a:p>
            <a:pPr marL="0" lvl="0" indent="0" algn="l" rtl="0">
              <a:spcBef>
                <a:spcPts val="2100"/>
              </a:spcBef>
              <a:spcAft>
                <a:spcPts val="21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339316" cy="753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a:t>What are the Alternatives to Regulation</a:t>
            </a:r>
            <a:endParaRPr sz="4000"/>
          </a:p>
        </p:txBody>
      </p:sp>
      <p:sp>
        <p:nvSpPr>
          <p:cNvPr id="122" name="Google Shape;122;p4"/>
          <p:cNvSpPr txBox="1"/>
          <p:nvPr/>
        </p:nvSpPr>
        <p:spPr>
          <a:xfrm>
            <a:off x="4482000" y="3000100"/>
            <a:ext cx="3355200" cy="2300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3000" b="1" i="1">
                <a:solidFill>
                  <a:srgbClr val="6AA84F"/>
                </a:solidFill>
                <a:latin typeface="Calibri"/>
                <a:ea typeface="Calibri"/>
                <a:cs typeface="Calibri"/>
                <a:sym typeface="Calibri"/>
              </a:rPr>
              <a:t>Self Regulation </a:t>
            </a:r>
            <a:endParaRPr sz="3000" b="1" i="1">
              <a:solidFill>
                <a:srgbClr val="6AA84F"/>
              </a:solidFill>
              <a:latin typeface="Calibri"/>
              <a:ea typeface="Calibri"/>
              <a:cs typeface="Calibri"/>
              <a:sym typeface="Calibri"/>
            </a:endParaRPr>
          </a:p>
          <a:p>
            <a:pPr marL="0" lvl="0" indent="0" algn="ctr" rtl="0">
              <a:lnSpc>
                <a:spcPct val="90000"/>
              </a:lnSpc>
              <a:spcBef>
                <a:spcPts val="0"/>
              </a:spcBef>
              <a:spcAft>
                <a:spcPts val="0"/>
              </a:spcAft>
              <a:buNone/>
            </a:pPr>
            <a:r>
              <a:rPr lang="en-US" sz="3000" b="1" i="1">
                <a:solidFill>
                  <a:srgbClr val="6AA84F"/>
                </a:solidFill>
                <a:latin typeface="Calibri"/>
                <a:ea typeface="Calibri"/>
                <a:cs typeface="Calibri"/>
                <a:sym typeface="Calibri"/>
              </a:rPr>
              <a:t>&amp; </a:t>
            </a:r>
            <a:endParaRPr sz="3000" b="1" i="1">
              <a:solidFill>
                <a:srgbClr val="6AA84F"/>
              </a:solidFill>
              <a:latin typeface="Calibri"/>
              <a:ea typeface="Calibri"/>
              <a:cs typeface="Calibri"/>
              <a:sym typeface="Calibri"/>
            </a:endParaRPr>
          </a:p>
          <a:p>
            <a:pPr marL="0" lvl="0" indent="0" algn="ctr" rtl="0">
              <a:lnSpc>
                <a:spcPct val="90000"/>
              </a:lnSpc>
              <a:spcBef>
                <a:spcPts val="0"/>
              </a:spcBef>
              <a:spcAft>
                <a:spcPts val="0"/>
              </a:spcAft>
              <a:buNone/>
            </a:pPr>
            <a:r>
              <a:rPr lang="en-US" sz="3000" b="1" i="1">
                <a:solidFill>
                  <a:srgbClr val="6AA84F"/>
                </a:solidFill>
                <a:latin typeface="Calibri"/>
                <a:ea typeface="Calibri"/>
                <a:cs typeface="Calibri"/>
                <a:sym typeface="Calibri"/>
              </a:rPr>
              <a:t>Co- Regulation approaches</a:t>
            </a:r>
            <a:endParaRPr sz="3000">
              <a:solidFill>
                <a:srgbClr val="A72A1E"/>
              </a:solidFill>
              <a:latin typeface="Roboto"/>
              <a:ea typeface="Roboto"/>
              <a:cs typeface="Roboto"/>
              <a:sym typeface="Roboto"/>
            </a:endParaRPr>
          </a:p>
        </p:txBody>
      </p:sp>
      <p:sp>
        <p:nvSpPr>
          <p:cNvPr id="123" name="Google Shape;123;p4"/>
          <p:cNvSpPr txBox="1"/>
          <p:nvPr/>
        </p:nvSpPr>
        <p:spPr>
          <a:xfrm>
            <a:off x="8365975" y="2999875"/>
            <a:ext cx="3177000" cy="2300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3000" b="1" i="1">
                <a:solidFill>
                  <a:srgbClr val="6AA84F"/>
                </a:solidFill>
                <a:latin typeface="Calibri"/>
                <a:ea typeface="Calibri"/>
                <a:cs typeface="Calibri"/>
                <a:sym typeface="Calibri"/>
              </a:rPr>
              <a:t>Information </a:t>
            </a:r>
            <a:endParaRPr sz="3000" b="1" i="1">
              <a:solidFill>
                <a:srgbClr val="6AA84F"/>
              </a:solidFill>
              <a:latin typeface="Calibri"/>
              <a:ea typeface="Calibri"/>
              <a:cs typeface="Calibri"/>
              <a:sym typeface="Calibri"/>
            </a:endParaRPr>
          </a:p>
          <a:p>
            <a:pPr marL="0" lvl="0" indent="0" algn="ctr" rtl="0">
              <a:lnSpc>
                <a:spcPct val="90000"/>
              </a:lnSpc>
              <a:spcBef>
                <a:spcPts val="0"/>
              </a:spcBef>
              <a:spcAft>
                <a:spcPts val="0"/>
              </a:spcAft>
              <a:buNone/>
            </a:pPr>
            <a:r>
              <a:rPr lang="en-US" sz="3000" b="1" i="1">
                <a:solidFill>
                  <a:srgbClr val="6AA84F"/>
                </a:solidFill>
                <a:latin typeface="Calibri"/>
                <a:ea typeface="Calibri"/>
                <a:cs typeface="Calibri"/>
                <a:sym typeface="Calibri"/>
              </a:rPr>
              <a:t>and </a:t>
            </a:r>
            <a:endParaRPr sz="3000" b="1" i="1">
              <a:solidFill>
                <a:srgbClr val="6AA84F"/>
              </a:solidFill>
              <a:latin typeface="Calibri"/>
              <a:ea typeface="Calibri"/>
              <a:cs typeface="Calibri"/>
              <a:sym typeface="Calibri"/>
            </a:endParaRPr>
          </a:p>
          <a:p>
            <a:pPr marL="0" lvl="0" indent="0" algn="ctr" rtl="0">
              <a:spcBef>
                <a:spcPts val="0"/>
              </a:spcBef>
              <a:spcAft>
                <a:spcPts val="0"/>
              </a:spcAft>
              <a:buNone/>
            </a:pPr>
            <a:r>
              <a:rPr lang="en-US" sz="3000" b="1" i="1">
                <a:solidFill>
                  <a:srgbClr val="6AA84F"/>
                </a:solidFill>
                <a:latin typeface="Calibri"/>
                <a:ea typeface="Calibri"/>
                <a:cs typeface="Calibri"/>
                <a:sym typeface="Calibri"/>
              </a:rPr>
              <a:t>Education schemes</a:t>
            </a:r>
            <a:endParaRPr sz="3000">
              <a:solidFill>
                <a:srgbClr val="A72A1E"/>
              </a:solidFill>
              <a:latin typeface="Roboto"/>
              <a:ea typeface="Roboto"/>
              <a:cs typeface="Roboto"/>
              <a:sym typeface="Roboto"/>
            </a:endParaRPr>
          </a:p>
          <a:p>
            <a:pPr marL="0" lvl="0" indent="0" algn="ctr" rtl="0">
              <a:lnSpc>
                <a:spcPct val="90000"/>
              </a:lnSpc>
              <a:spcBef>
                <a:spcPts val="0"/>
              </a:spcBef>
              <a:spcAft>
                <a:spcPts val="0"/>
              </a:spcAft>
              <a:buNone/>
            </a:pPr>
            <a:endParaRPr sz="1300">
              <a:solidFill>
                <a:srgbClr val="A72A1E"/>
              </a:solidFill>
              <a:latin typeface="Roboto"/>
              <a:ea typeface="Roboto"/>
              <a:cs typeface="Roboto"/>
              <a:sym typeface="Roboto"/>
            </a:endParaRPr>
          </a:p>
        </p:txBody>
      </p:sp>
      <p:sp>
        <p:nvSpPr>
          <p:cNvPr id="124" name="Google Shape;124;p4"/>
          <p:cNvSpPr txBox="1"/>
          <p:nvPr/>
        </p:nvSpPr>
        <p:spPr>
          <a:xfrm>
            <a:off x="632075" y="2999975"/>
            <a:ext cx="3177000" cy="2300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None/>
            </a:pPr>
            <a:r>
              <a:rPr lang="en-US" sz="3000" b="1" i="1">
                <a:solidFill>
                  <a:srgbClr val="6AA84F"/>
                </a:solidFill>
                <a:latin typeface="Calibri"/>
                <a:ea typeface="Calibri"/>
                <a:cs typeface="Calibri"/>
                <a:sym typeface="Calibri"/>
              </a:rPr>
              <a:t>Market-based instruments</a:t>
            </a:r>
            <a:endParaRPr sz="1300">
              <a:solidFill>
                <a:srgbClr val="A72A1E"/>
              </a:solidFill>
              <a:latin typeface="Roboto"/>
              <a:ea typeface="Roboto"/>
              <a:cs typeface="Roboto"/>
              <a:sym typeface="Roboto"/>
            </a:endParaRPr>
          </a:p>
        </p:txBody>
      </p:sp>
      <p:sp>
        <p:nvSpPr>
          <p:cNvPr id="125" name="Google Shape;125;p4"/>
          <p:cNvSpPr/>
          <p:nvPr/>
        </p:nvSpPr>
        <p:spPr>
          <a:xfrm rot="3430773">
            <a:off x="3893673" y="691841"/>
            <a:ext cx="230255" cy="2328018"/>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742400" y="1286950"/>
            <a:ext cx="268800" cy="1343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3492979">
            <a:off x="7621496" y="712445"/>
            <a:ext cx="230106" cy="2286813"/>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1734</Words>
  <Application>Microsoft Office PowerPoint</Application>
  <PresentationFormat>Widescreen</PresentationFormat>
  <Paragraphs>99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Old Standard TT</vt:lpstr>
      <vt:lpstr>Roboto</vt:lpstr>
      <vt:lpstr>Paperback</vt:lpstr>
      <vt:lpstr>Alternatives to Regulation </vt:lpstr>
      <vt:lpstr>What do we mean by Alternatives to Regulation?</vt:lpstr>
      <vt:lpstr>PowerPoint Presentation</vt:lpstr>
      <vt:lpstr>Advantages of Alternatives to Regulation</vt:lpstr>
      <vt:lpstr>Barriers to Alternative Regulation</vt:lpstr>
      <vt:lpstr>PowerPoint Presentation</vt:lpstr>
      <vt:lpstr>Overcoming Barriers to Alternative Regulation</vt:lpstr>
      <vt:lpstr>PowerPoint Presentation</vt:lpstr>
      <vt:lpstr>What are the Alternatives to Regulation</vt:lpstr>
      <vt:lpstr>Market-based Regulatory instruments</vt:lpstr>
      <vt:lpstr>PowerPoint Presentation</vt:lpstr>
      <vt:lpstr>Self Regulation &amp; Co- Regulation</vt:lpstr>
      <vt:lpstr>PowerPoint Presentation</vt:lpstr>
      <vt:lpstr>Information and education schemes </vt:lpstr>
      <vt:lpstr>PowerPoint Presentation</vt:lpstr>
      <vt:lpstr>Assessing alternatives to Regulation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Alternatives to Regulation </dc:title>
  <dc:creator>Nisha Khurana</dc:creator>
  <cp:lastModifiedBy>Tarun Donadi</cp:lastModifiedBy>
  <cp:revision>1</cp:revision>
  <dcterms:created xsi:type="dcterms:W3CDTF">2019-12-21T07:02:08Z</dcterms:created>
  <dcterms:modified xsi:type="dcterms:W3CDTF">2020-01-08T08:55:23Z</dcterms:modified>
</cp:coreProperties>
</file>